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57" r:id="rId6"/>
    <p:sldId id="276" r:id="rId7"/>
    <p:sldId id="259" r:id="rId8"/>
    <p:sldId id="280" r:id="rId9"/>
    <p:sldId id="261" r:id="rId10"/>
    <p:sldId id="264" r:id="rId11"/>
    <p:sldId id="284" r:id="rId12"/>
    <p:sldId id="285" r:id="rId13"/>
    <p:sldId id="268" r:id="rId14"/>
    <p:sldId id="269" r:id="rId15"/>
    <p:sldId id="270" r:id="rId16"/>
    <p:sldId id="277" r:id="rId17"/>
    <p:sldId id="271" r:id="rId18"/>
    <p:sldId id="272" r:id="rId19"/>
    <p:sldId id="278" r:id="rId20"/>
    <p:sldId id="279" r:id="rId21"/>
    <p:sldId id="273" r:id="rId22"/>
    <p:sldId id="274" r:id="rId23"/>
    <p:sldId id="275" r:id="rId24"/>
    <p:sldId id="283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37002B-C722-3849-82E7-17B8F9B73ECB}" v="11" dt="2023-10-30T13:58:43.3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9"/>
    <p:restoredTop sz="94597"/>
  </p:normalViewPr>
  <p:slideViewPr>
    <p:cSldViewPr snapToGrid="0">
      <p:cViewPr varScale="1">
        <p:scale>
          <a:sx n="101" d="100"/>
          <a:sy n="101" d="100"/>
        </p:scale>
        <p:origin x="105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0A34A-BD54-814D-AE58-97EEE536F715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E2051-1516-5B4C-ACAA-8ADA6D374E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639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E2051-1516-5B4C-ACAA-8ADA6D374E1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6182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E2051-1516-5B4C-ACAA-8ADA6D374E1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1056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E2051-1516-5B4C-ACAA-8ADA6D374E1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442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57F47-2EC7-1F4F-19AF-61D8831DA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5390500-7D10-BA17-BD3C-1AB65A72A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3A78ED-9A1A-6A64-0264-8AD716664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BA50-5A5F-3B41-80B3-F463C5F2176A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03E200-27DB-B8BC-5B12-C8F0A9C9E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CD4505-45F5-5CF0-C63D-E81183B7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431D-F8DD-E948-9C6A-CE2B3B7C4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7711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4AC30-2451-DB95-C3FD-590510C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57D6C78-4D2A-3966-9110-84CC38333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021B2F-4D16-521F-A1DF-6673E5A1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BA50-5A5F-3B41-80B3-F463C5F2176A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E05AE7-FFE3-B3D7-94B4-8ECA3332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0AE4F4-4F80-F207-EA6E-16BFE56DB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431D-F8DD-E948-9C6A-CE2B3B7C4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6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42439A9-D414-6D5A-2013-4CEE6CE3A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971263-BC02-1854-1183-B72E8F2D4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E0E466-FD51-4FE8-BD0D-40D9CB0DC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BA50-5A5F-3B41-80B3-F463C5F2176A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EA63F6-0159-8BDD-69A1-7542ED73B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B7DF77-EA85-314A-3D2A-96B40931B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431D-F8DD-E948-9C6A-CE2B3B7C4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70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9D4A40-FBAE-62C6-CE35-92E46FEC7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0237D0-C116-21D4-D903-DCA9ADABA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E113FF-435D-14ED-871B-74A84127C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BA50-5A5F-3B41-80B3-F463C5F2176A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0088FB-E917-D9CF-3723-2EF076BF1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9C408D-AFE1-A44A-5437-DD120577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431D-F8DD-E948-9C6A-CE2B3B7C4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262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7EE3C7-E9C6-9E8E-E360-D62B76C67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9FDCF6-D678-54CF-D44D-B89C1D764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D67380-1688-7351-E63D-2D80E2BF4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BA50-5A5F-3B41-80B3-F463C5F2176A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C12ACA-3705-CA17-BA0A-E39ECAB4A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696679-509B-7CE2-6923-23304498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431D-F8DD-E948-9C6A-CE2B3B7C4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08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ACA4DB-8EAD-DD91-82E6-D2FCD3F0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E8DD1F-2D22-3924-B485-377876B36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B03AB22-CC69-F547-5E97-324E88A12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40C5FF-7729-151F-41E0-4CA02E57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BA50-5A5F-3B41-80B3-F463C5F2176A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8D48A6-ADCB-EFF9-1785-2A7C91CB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274340-873F-4621-5E1E-AF9DADB32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431D-F8DD-E948-9C6A-CE2B3B7C4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586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7B251A-BEE9-7178-92C4-345EDE82D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89B5DE-0DBF-03B5-1EB5-14F449BBD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F1C4F2-D6B2-18FA-767D-F8789C952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27A12D9-F984-FE06-E81E-EF2DA0471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7F0DE6F-CEC1-C027-9E56-59A0ADE0F8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50CDD41-BCAC-310C-E820-89457B05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BA50-5A5F-3B41-80B3-F463C5F2176A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544C657-B4D2-4FF2-FEF5-29665BEEF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55FA68C-718C-1109-F35A-25F0D536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431D-F8DD-E948-9C6A-CE2B3B7C4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937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852042-E1BA-A961-AB5C-F7EB8C17D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2A92ED-F8D9-CEE2-81E8-E278C38F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BA50-5A5F-3B41-80B3-F463C5F2176A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B8F51BA-2976-4915-DF30-BC793A1F4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97A75E3-A5D1-FA67-0685-3D53A28D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431D-F8DD-E948-9C6A-CE2B3B7C4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576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C9D533A-B653-2D6A-AE10-00801B0C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BA50-5A5F-3B41-80B3-F463C5F2176A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CC4FA4-040D-A4EB-1EC4-31937CA0F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B405AE-C2E8-EEBD-879D-2C6BC8FB2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431D-F8DD-E948-9C6A-CE2B3B7C4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23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0C2288-50CE-5904-70C2-484D1C81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491A79-3E52-FCB2-864E-83BBA0934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76FFFC-FD7C-3689-3AF7-F9B3AAFCC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625AEE-0137-6E88-7AF5-DC9285D59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BA50-5A5F-3B41-80B3-F463C5F2176A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3D5D6E-1849-21EF-41DD-25AA4F573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AE90D0-B9D4-B173-AF08-0016D6643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431D-F8DD-E948-9C6A-CE2B3B7C4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007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45C76D-52DD-B028-DB2F-E728F44E2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DB0FB15-CD98-8F78-DBAE-3C7D77C24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B4FC15-7F48-20AD-14FD-4E56F46DA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4F510F-3EC3-1C5E-2320-08B3A470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BA50-5A5F-3B41-80B3-F463C5F2176A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8DF913-CA48-CB2A-0BC8-956988F79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BC1E7C-6DFC-2EE8-4E83-97587EFE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431D-F8DD-E948-9C6A-CE2B3B7C4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93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F8B782C-D2AA-31DB-3A39-F1046C43E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6293B7-EB95-784D-72B7-A83F1653C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0A53A2-2038-D919-18CC-8A7EC78C0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EBA50-5A5F-3B41-80B3-F463C5F2176A}" type="datetimeFigureOut">
              <a:rPr lang="fr-FR" smtClean="0"/>
              <a:t>18/03/2024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E7B952-765D-EC3E-BC0F-730AEC3BB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E7D156-6C9C-CA95-ADAC-AE6C320F0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B431D-F8DD-E948-9C6A-CE2B3B7C40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83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mailto:c.chenevoy@republikgroup.fr" TargetMode="External"/><Relationship Id="rId10" Type="http://schemas.microsoft.com/office/2007/relationships/hdphoto" Target="../media/hdphoto2.wdp"/><Relationship Id="rId4" Type="http://schemas.openxmlformats.org/officeDocument/2006/relationships/hyperlink" Target="mailto:c.levoyer@republikgroup.fr" TargetMode="External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2.png"/><Relationship Id="rId3" Type="http://schemas.openxmlformats.org/officeDocument/2006/relationships/image" Target="../media/image9.jpe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instrument de musique, personne, musique&#10;&#10;Description générée automatiquement">
            <a:extLst>
              <a:ext uri="{FF2B5EF4-FFF2-40B4-BE49-F238E27FC236}">
                <a16:creationId xmlns:a16="http://schemas.microsoft.com/office/drawing/2014/main" id="{4597D236-2620-BBAF-33C6-46BF183FF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0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2AB1BA8-F6B2-691D-F952-F50E6613EE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-6532"/>
            <a:ext cx="12280605" cy="694959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95F2E44-B2C4-F3FA-B64D-040759851542}"/>
              </a:ext>
            </a:extLst>
          </p:cNvPr>
          <p:cNvSpPr txBox="1"/>
          <p:nvPr/>
        </p:nvSpPr>
        <p:spPr>
          <a:xfrm>
            <a:off x="1573473" y="2459504"/>
            <a:ext cx="9045053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Bonnet Grotesque Nr" panose="020B0506040000020003" pitchFamily="34" charset="77"/>
                <a:ea typeface="SF Pro Semibold" pitchFamily="2" charset="0"/>
                <a:cs typeface="SF Pro Semibold" pitchFamily="2" charset="0"/>
              </a:rPr>
              <a:t>UN ÉVÉNEMENT </a:t>
            </a:r>
          </a:p>
          <a:p>
            <a:pPr algn="ctr"/>
            <a:r>
              <a:rPr lang="fr-FR" sz="6000" dirty="0">
                <a:solidFill>
                  <a:schemeClr val="bg1"/>
                </a:solidFill>
                <a:latin typeface="Bonnet Grotesque Nr" panose="020B0506040000020003" pitchFamily="34" charset="77"/>
                <a:ea typeface="SF Pro Semibold" pitchFamily="2" charset="0"/>
                <a:cs typeface="SF Pro Semibold" pitchFamily="2" charset="0"/>
              </a:rPr>
              <a:t>EN 3 TEMPS</a:t>
            </a:r>
          </a:p>
        </p:txBody>
      </p:sp>
      <p:pic>
        <p:nvPicPr>
          <p:cNvPr id="4" name="Image 3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C2A97B51-4029-BDB8-4099-5C4393F2D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28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6ACE7C9-7896-0E59-A088-CFA680A3BD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3BEA916-0544-F85C-CBC3-0E6360145866}"/>
              </a:ext>
            </a:extLst>
          </p:cNvPr>
          <p:cNvCxnSpPr/>
          <p:nvPr/>
        </p:nvCxnSpPr>
        <p:spPr>
          <a:xfrm>
            <a:off x="1023665" y="2511713"/>
            <a:ext cx="100880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2E1AAFD-4CAC-C765-F737-2FF4BEDD6F0A}"/>
              </a:ext>
            </a:extLst>
          </p:cNvPr>
          <p:cNvCxnSpPr/>
          <p:nvPr/>
        </p:nvCxnSpPr>
        <p:spPr>
          <a:xfrm>
            <a:off x="1023665" y="4444679"/>
            <a:ext cx="1008803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0C194868-CF50-3540-F977-C7D7C691B898}"/>
              </a:ext>
            </a:extLst>
          </p:cNvPr>
          <p:cNvSpPr txBox="1"/>
          <p:nvPr/>
        </p:nvSpPr>
        <p:spPr>
          <a:xfrm>
            <a:off x="1023665" y="1165389"/>
            <a:ext cx="3988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Vendredi 27 septembre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2F99B3C-7B62-5FC3-14C5-C9F52B4898EC}"/>
              </a:ext>
            </a:extLst>
          </p:cNvPr>
          <p:cNvSpPr txBox="1"/>
          <p:nvPr/>
        </p:nvSpPr>
        <p:spPr>
          <a:xfrm>
            <a:off x="1023665" y="3103605"/>
            <a:ext cx="3988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Jeudi 17 octobre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C3EC446-C79D-1D82-147D-F3E3E78029A9}"/>
              </a:ext>
            </a:extLst>
          </p:cNvPr>
          <p:cNvSpPr txBox="1"/>
          <p:nvPr/>
        </p:nvSpPr>
        <p:spPr>
          <a:xfrm>
            <a:off x="1023665" y="5036571"/>
            <a:ext cx="3988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Lundi 18 novembre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48FD7E2-1E94-6AAC-FA6D-421A666C67A7}"/>
              </a:ext>
            </a:extLst>
          </p:cNvPr>
          <p:cNvSpPr txBox="1"/>
          <p:nvPr/>
        </p:nvSpPr>
        <p:spPr>
          <a:xfrm>
            <a:off x="4992548" y="1220884"/>
            <a:ext cx="805843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 dirty="0">
                <a:solidFill>
                  <a:srgbClr val="F61633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Clôture des candidatures</a:t>
            </a:r>
          </a:p>
          <a:p>
            <a:r>
              <a:rPr lang="fr-FR" sz="1600" dirty="0">
                <a:solidFill>
                  <a:schemeClr val="bg1"/>
                </a:solidFill>
                <a:latin typeface="SF Pro Semibold"/>
                <a:ea typeface="SF Pro Semibold" pitchFamily="2" charset="0"/>
                <a:cs typeface="SF Pro Semibold" pitchFamily="2" charset="0"/>
              </a:rPr>
              <a:t>Toutes les équipes ou entreprises </a:t>
            </a: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SF Pro Semibold"/>
                <a:ea typeface="SF Pro Semibold" pitchFamily="2" charset="0"/>
                <a:cs typeface="SF Pro Semibold" pitchFamily="2" charset="0"/>
              </a:rPr>
              <a:t>porteuses d’un projet </a:t>
            </a:r>
            <a:br>
              <a:rPr lang="fr-FR" sz="1600" dirty="0">
                <a:latin typeface="SF Pro Semibold" pitchFamily="2" charset="0"/>
                <a:ea typeface="SF Pro Semibold" pitchFamily="2" charset="0"/>
                <a:cs typeface="SF Pro Semibold" pitchFamily="2" charset="0"/>
              </a:rPr>
            </a:br>
            <a:r>
              <a:rPr lang="fr-FR" sz="1600" dirty="0">
                <a:solidFill>
                  <a:schemeClr val="bg1">
                    <a:lumMod val="65000"/>
                  </a:schemeClr>
                </a:solidFill>
                <a:latin typeface="SF Pro Semibold"/>
                <a:ea typeface="SF Pro Semibold" pitchFamily="2" charset="0"/>
                <a:cs typeface="SF Pro Semibold" pitchFamily="2" charset="0"/>
              </a:rPr>
              <a:t>innovant  pour l’écosystème s’inscrivent sur notre plateforme.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DA197F2-EC09-8500-8BB1-8046002723FC}"/>
              </a:ext>
            </a:extLst>
          </p:cNvPr>
          <p:cNvSpPr txBox="1"/>
          <p:nvPr/>
        </p:nvSpPr>
        <p:spPr>
          <a:xfrm>
            <a:off x="4992549" y="3168004"/>
            <a:ext cx="7736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F61633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Présentez votre projet au grand oral</a:t>
            </a:r>
          </a:p>
          <a:p>
            <a:r>
              <a:rPr lang="fr-FR" sz="160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Pitch à huis clos </a:t>
            </a:r>
            <a:r>
              <a:rPr lang="fr-FR" sz="1600">
                <a:solidFill>
                  <a:schemeClr val="bg1">
                    <a:lumMod val="6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de chaque candidat devant le jury.</a:t>
            </a:r>
          </a:p>
          <a:p>
            <a:r>
              <a:rPr lang="fr-FR" sz="1600">
                <a:solidFill>
                  <a:schemeClr val="bg1">
                    <a:lumMod val="6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6 minutes pour convaincre. Vote à bulletin secret.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391BBDC-0D7B-2F9D-39E4-CEE2BA3D096C}"/>
              </a:ext>
            </a:extLst>
          </p:cNvPr>
          <p:cNvSpPr txBox="1"/>
          <p:nvPr/>
        </p:nvSpPr>
        <p:spPr>
          <a:xfrm>
            <a:off x="4992548" y="5067160"/>
            <a:ext cx="773631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600">
                <a:solidFill>
                  <a:srgbClr val="F61633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Participez à la cérémonie de remise des prix</a:t>
            </a:r>
          </a:p>
          <a:p>
            <a:r>
              <a:rPr lang="fr-FR" sz="1600">
                <a:solidFill>
                  <a:schemeClr val="bg1"/>
                </a:solidFill>
                <a:latin typeface="SF Pro Semibold"/>
                <a:ea typeface="SF Pro Semibold" pitchFamily="2" charset="0"/>
                <a:cs typeface="SF Pro Semibold" pitchFamily="2" charset="0"/>
              </a:rPr>
              <a:t>Grand rassemblement des acteurs </a:t>
            </a:r>
            <a:r>
              <a:rPr lang="fr-FR" sz="1600">
                <a:solidFill>
                  <a:schemeClr val="bg1">
                    <a:lumMod val="65000"/>
                  </a:schemeClr>
                </a:solidFill>
                <a:latin typeface="SF Pro Semibold"/>
                <a:ea typeface="SF Pro Semibold" pitchFamily="2" charset="0"/>
                <a:cs typeface="SF Pro Semibold" pitchFamily="2" charset="0"/>
              </a:rPr>
              <a:t>de l’écosystème. </a:t>
            </a:r>
            <a:br>
              <a:rPr lang="fr-FR" sz="1600">
                <a:latin typeface="SF Pro Semibold" pitchFamily="2" charset="0"/>
                <a:ea typeface="SF Pro Semibold" pitchFamily="2" charset="0"/>
                <a:cs typeface="SF Pro Semibold" pitchFamily="2" charset="0"/>
              </a:rPr>
            </a:br>
            <a:r>
              <a:rPr lang="fr-FR" sz="1600">
                <a:solidFill>
                  <a:schemeClr val="bg1">
                    <a:lumMod val="65000"/>
                  </a:schemeClr>
                </a:solidFill>
                <a:latin typeface="SF Pro Semibold"/>
                <a:ea typeface="SF Pro Semibold" pitchFamily="2" charset="0"/>
                <a:cs typeface="SF Pro Semibold" pitchFamily="2" charset="0"/>
              </a:rPr>
              <a:t>Remise des trophées, tables rondes, présentations des équipes.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4B66639-F09A-87A1-1CB1-D2A98297FFA6}"/>
              </a:ext>
            </a:extLst>
          </p:cNvPr>
          <p:cNvSpPr txBox="1"/>
          <p:nvPr/>
        </p:nvSpPr>
        <p:spPr>
          <a:xfrm>
            <a:off x="1023665" y="3482537"/>
            <a:ext cx="614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6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Chez GS1, Paris</a:t>
            </a:r>
          </a:p>
          <a:p>
            <a:r>
              <a:rPr lang="fr-FR" sz="1400" dirty="0">
                <a:solidFill>
                  <a:schemeClr val="bg1">
                    <a:lumMod val="6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Accueil à partir de 7</a:t>
            </a:r>
            <a:r>
              <a:rPr lang="fr-FR" sz="1400" baseline="30000" dirty="0">
                <a:solidFill>
                  <a:schemeClr val="bg1">
                    <a:lumMod val="6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h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45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8D9C7DF-B4C5-D994-CD4D-58CF9A6C30E2}"/>
              </a:ext>
            </a:extLst>
          </p:cNvPr>
          <p:cNvSpPr txBox="1"/>
          <p:nvPr/>
        </p:nvSpPr>
        <p:spPr>
          <a:xfrm>
            <a:off x="1023665" y="5473382"/>
            <a:ext cx="6141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>
                    <a:lumMod val="6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Au Théâtre Mogador, Paris</a:t>
            </a:r>
          </a:p>
          <a:p>
            <a:r>
              <a:rPr lang="fr-FR" sz="1400">
                <a:solidFill>
                  <a:schemeClr val="bg1">
                    <a:lumMod val="6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Accueil à partir de 18</a:t>
            </a:r>
            <a:r>
              <a:rPr lang="fr-FR" sz="1400" baseline="30000">
                <a:solidFill>
                  <a:schemeClr val="bg1">
                    <a:lumMod val="6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h</a:t>
            </a:r>
            <a:r>
              <a:rPr lang="fr-FR" sz="1400">
                <a:solidFill>
                  <a:schemeClr val="bg1">
                    <a:lumMod val="6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00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92605AC-48C5-71A1-4857-1ADD3AD840B2}"/>
              </a:ext>
            </a:extLst>
          </p:cNvPr>
          <p:cNvGrpSpPr/>
          <p:nvPr/>
        </p:nvGrpSpPr>
        <p:grpSpPr>
          <a:xfrm>
            <a:off x="869618" y="404062"/>
            <a:ext cx="4253099" cy="307777"/>
            <a:chOff x="869618" y="404062"/>
            <a:chExt cx="4253099" cy="307777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E57F95DC-F642-C925-1ADE-20EEC8BF5815}"/>
                </a:ext>
              </a:extLst>
            </p:cNvPr>
            <p:cNvSpPr/>
            <p:nvPr/>
          </p:nvSpPr>
          <p:spPr>
            <a:xfrm>
              <a:off x="869618" y="427897"/>
              <a:ext cx="2260444" cy="261610"/>
            </a:xfrm>
            <a:prstGeom prst="roundRect">
              <a:avLst/>
            </a:prstGeom>
            <a:solidFill>
              <a:srgbClr val="F616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214446D3-77DA-6970-DF4A-962F876280B8}"/>
                </a:ext>
              </a:extLst>
            </p:cNvPr>
            <p:cNvSpPr txBox="1"/>
            <p:nvPr/>
          </p:nvSpPr>
          <p:spPr>
            <a:xfrm>
              <a:off x="875560" y="404062"/>
              <a:ext cx="42471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>
                  <a:solidFill>
                    <a:schemeClr val="bg1"/>
                  </a:solidFill>
                  <a:latin typeface="SF Pro Semibold" pitchFamily="2" charset="0"/>
                  <a:ea typeface="SF Pro Semibold" pitchFamily="2" charset="0"/>
                  <a:cs typeface="SF Pro Semibold" pitchFamily="2" charset="0"/>
                </a:rPr>
                <a:t>Un Événement en 3 temps</a:t>
              </a:r>
            </a:p>
          </p:txBody>
        </p:sp>
      </p:grpSp>
      <p:pic>
        <p:nvPicPr>
          <p:cNvPr id="9" name="Image 8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A0060318-C214-F304-9ED5-6EB6D470B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88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9828D4B-AC28-8916-7D93-381950C39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5" r="47" b="-84"/>
          <a:stretch/>
        </p:blipFill>
        <p:spPr>
          <a:xfrm>
            <a:off x="-11612" y="-12312"/>
            <a:ext cx="12281584" cy="694474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47668626-D918-A76C-4C32-BA1E4BB16012}"/>
              </a:ext>
            </a:extLst>
          </p:cNvPr>
          <p:cNvGrpSpPr/>
          <p:nvPr/>
        </p:nvGrpSpPr>
        <p:grpSpPr>
          <a:xfrm>
            <a:off x="845312" y="404062"/>
            <a:ext cx="3527393" cy="307777"/>
            <a:chOff x="845312" y="404062"/>
            <a:chExt cx="3527393" cy="307777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C579581A-B3FF-13A7-6D96-B71495039FAE}"/>
                </a:ext>
              </a:extLst>
            </p:cNvPr>
            <p:cNvSpPr/>
            <p:nvPr/>
          </p:nvSpPr>
          <p:spPr>
            <a:xfrm>
              <a:off x="845312" y="427146"/>
              <a:ext cx="2170450" cy="261610"/>
            </a:xfrm>
            <a:prstGeom prst="roundRect">
              <a:avLst/>
            </a:prstGeom>
            <a:solidFill>
              <a:srgbClr val="F616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EDA4AD4-AF79-6C59-D86E-488AAA21D2B6}"/>
                </a:ext>
              </a:extLst>
            </p:cNvPr>
            <p:cNvSpPr txBox="1"/>
            <p:nvPr/>
          </p:nvSpPr>
          <p:spPr>
            <a:xfrm>
              <a:off x="875560" y="404062"/>
              <a:ext cx="3497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>
                  <a:solidFill>
                    <a:schemeClr val="bg1"/>
                  </a:solidFill>
                  <a:latin typeface="SF Pro Semibold" pitchFamily="2" charset="0"/>
                  <a:ea typeface="SF Pro Semibold" pitchFamily="2" charset="0"/>
                  <a:cs typeface="SF Pro Semibold" pitchFamily="2" charset="0"/>
                </a:rPr>
                <a:t>Les Nuits &amp; les Trophées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1A9A474D-97FB-8F3B-B7C3-BA744F7B084C}"/>
              </a:ext>
            </a:extLst>
          </p:cNvPr>
          <p:cNvSpPr txBox="1"/>
          <p:nvPr/>
        </p:nvSpPr>
        <p:spPr>
          <a:xfrm>
            <a:off x="737071" y="4103135"/>
            <a:ext cx="170418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solidFill>
                  <a:srgbClr val="F61633"/>
                </a:solidFill>
                <a:latin typeface="SF Pro Medium"/>
                <a:cs typeface="Calibri"/>
              </a:rPr>
              <a:t>25 </a:t>
            </a:r>
            <a:r>
              <a:rPr lang="fr-FR" sz="1100" dirty="0">
                <a:solidFill>
                  <a:srgbClr val="F61633"/>
                </a:solidFill>
                <a:latin typeface="SF Pro Medium"/>
                <a:cs typeface="Calibri"/>
              </a:rPr>
              <a:t>personnalités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09AD9F7-4E8D-CD81-50B3-771E62592A21}"/>
              </a:ext>
            </a:extLst>
          </p:cNvPr>
          <p:cNvSpPr txBox="1"/>
          <p:nvPr/>
        </p:nvSpPr>
        <p:spPr>
          <a:xfrm>
            <a:off x="737071" y="4357776"/>
            <a:ext cx="170418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>
                <a:solidFill>
                  <a:srgbClr val="FFFFFF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Une matinée très rythmée </a:t>
            </a:r>
          </a:p>
          <a:p>
            <a:r>
              <a:rPr lang="fr-FR" sz="1000">
                <a:solidFill>
                  <a:srgbClr val="FFFFFF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à la pointe de l’innovation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BFD51F-241B-C9C9-9633-5AFB59C8182F}"/>
              </a:ext>
            </a:extLst>
          </p:cNvPr>
          <p:cNvSpPr txBox="1"/>
          <p:nvPr/>
        </p:nvSpPr>
        <p:spPr>
          <a:xfrm>
            <a:off x="2554296" y="4103135"/>
            <a:ext cx="170418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solidFill>
                  <a:srgbClr val="F61633"/>
                </a:solidFill>
                <a:latin typeface="SF Pro Medium"/>
                <a:cs typeface="Calibri"/>
              </a:rPr>
              <a:t>6 </a:t>
            </a:r>
            <a:r>
              <a:rPr lang="fr-FR" sz="1100" dirty="0">
                <a:solidFill>
                  <a:srgbClr val="F61633"/>
                </a:solidFill>
                <a:latin typeface="SF Pro Medium"/>
                <a:cs typeface="Calibri"/>
              </a:rPr>
              <a:t>minutes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B3FFCC-3767-EE7D-51D5-B0F318271848}"/>
              </a:ext>
            </a:extLst>
          </p:cNvPr>
          <p:cNvSpPr txBox="1"/>
          <p:nvPr/>
        </p:nvSpPr>
        <p:spPr>
          <a:xfrm>
            <a:off x="2554296" y="4357776"/>
            <a:ext cx="170418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>
                <a:solidFill>
                  <a:srgbClr val="FFFFFF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Des </a:t>
            </a:r>
            <a:r>
              <a:rPr lang="fr-FR" sz="1000" err="1">
                <a:solidFill>
                  <a:srgbClr val="FFFFFF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pitchs</a:t>
            </a:r>
            <a:r>
              <a:rPr lang="fr-FR" sz="1000">
                <a:solidFill>
                  <a:srgbClr val="FFFFFF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 de 6 minutes assurent un échange de </a:t>
            </a:r>
          </a:p>
          <a:p>
            <a:r>
              <a:rPr lang="fr-FR" sz="1000">
                <a:solidFill>
                  <a:srgbClr val="FFFFFF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haut vol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B5B60D6-D936-F0A1-E567-FE2EF5B9B7A2}"/>
              </a:ext>
            </a:extLst>
          </p:cNvPr>
          <p:cNvSpPr txBox="1"/>
          <p:nvPr/>
        </p:nvSpPr>
        <p:spPr>
          <a:xfrm>
            <a:off x="4383096" y="4103135"/>
            <a:ext cx="170418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solidFill>
                  <a:srgbClr val="F61633"/>
                </a:solidFill>
                <a:latin typeface="SF Pro Medium"/>
                <a:cs typeface="Calibri"/>
              </a:rPr>
              <a:t>4 </a:t>
            </a:r>
            <a:r>
              <a:rPr lang="fr-FR" sz="1100" dirty="0">
                <a:solidFill>
                  <a:srgbClr val="F61633"/>
                </a:solidFill>
                <a:latin typeface="SF Pro Medium"/>
                <a:cs typeface="Calibri"/>
              </a:rPr>
              <a:t>critères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53DD482-5F4C-EA38-C50D-512BD0D89BC7}"/>
              </a:ext>
            </a:extLst>
          </p:cNvPr>
          <p:cNvSpPr txBox="1"/>
          <p:nvPr/>
        </p:nvSpPr>
        <p:spPr>
          <a:xfrm>
            <a:off x="4383096" y="4357776"/>
            <a:ext cx="170418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 dirty="0">
                <a:solidFill>
                  <a:srgbClr val="FFFFFF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Innovation, </a:t>
            </a:r>
            <a:br>
              <a:rPr lang="fr-FR" sz="1000" dirty="0">
                <a:solidFill>
                  <a:srgbClr val="FFFFFF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</a:br>
            <a:r>
              <a:rPr lang="fr-FR" sz="1000" dirty="0">
                <a:solidFill>
                  <a:srgbClr val="FFFFFF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Efficacité, Qualité,</a:t>
            </a:r>
          </a:p>
          <a:p>
            <a:r>
              <a:rPr lang="fr-FR" sz="1000" dirty="0">
                <a:solidFill>
                  <a:srgbClr val="FFFFFF"/>
                </a:solidFill>
                <a:effectLst/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Pérennité</a:t>
            </a:r>
          </a:p>
        </p:txBody>
      </p:sp>
      <p:pic>
        <p:nvPicPr>
          <p:cNvPr id="5" name="Image 4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F15F1FAA-6462-F91C-E56E-6CEBF2C9C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74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4A52E26-977D-02DD-2B3D-B1435C55A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6532"/>
            <a:ext cx="12269972" cy="693895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EC6B779-6DDD-9095-D8C1-AB5FF85BAC29}"/>
              </a:ext>
            </a:extLst>
          </p:cNvPr>
          <p:cNvSpPr txBox="1"/>
          <p:nvPr/>
        </p:nvSpPr>
        <p:spPr>
          <a:xfrm>
            <a:off x="1114007" y="1887874"/>
            <a:ext cx="24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Le Grand Oral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898AE0A-5545-C0B2-D1E8-7345CAB73125}"/>
              </a:ext>
            </a:extLst>
          </p:cNvPr>
          <p:cNvSpPr txBox="1"/>
          <p:nvPr/>
        </p:nvSpPr>
        <p:spPr>
          <a:xfrm>
            <a:off x="1114007" y="2480638"/>
            <a:ext cx="6388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10160">
              <a:spcBef>
                <a:spcPts val="290"/>
              </a:spcBef>
            </a:pPr>
            <a:r>
              <a:rPr lang="fr-FR" sz="11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Le grand oral </a:t>
            </a: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permet de soutenir votre dossier devant  notre jury.</a:t>
            </a:r>
            <a:b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</a:b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Les candidats disposent de </a:t>
            </a:r>
            <a:r>
              <a:rPr lang="fr-FR" sz="11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3 minutes de présentation </a:t>
            </a:r>
            <a:b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</a:b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et </a:t>
            </a:r>
            <a:r>
              <a:rPr lang="fr-FR" sz="11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3 minutes d’échanges </a:t>
            </a: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pour convaincre le jury.</a:t>
            </a:r>
            <a:b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</a:b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Le grand oral est prévu </a:t>
            </a:r>
            <a:r>
              <a:rPr lang="fr-FR" sz="11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le jeudi 17 octobre 2024 </a:t>
            </a: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en matinée à Paris centre.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4EF164-9A28-55F7-04CF-A2CB4F159F23}"/>
              </a:ext>
            </a:extLst>
          </p:cNvPr>
          <p:cNvSpPr txBox="1"/>
          <p:nvPr/>
        </p:nvSpPr>
        <p:spPr>
          <a:xfrm>
            <a:off x="1190296" y="4067385"/>
            <a:ext cx="473252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>
                <a:solidFill>
                  <a:srgbClr val="F61633"/>
                </a:solidFill>
                <a:latin typeface="SF Pro Medium"/>
                <a:cs typeface="Calibri"/>
              </a:rPr>
              <a:t>1. Créativité </a:t>
            </a:r>
            <a:r>
              <a:rPr lang="fr-FR" sz="1100">
                <a:solidFill>
                  <a:schemeClr val="bg1">
                    <a:lumMod val="75000"/>
                  </a:schemeClr>
                </a:solidFill>
                <a:latin typeface="SF Pro Medium"/>
                <a:cs typeface="Calibri"/>
              </a:rPr>
              <a:t>et innovation ou positionnement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CE7243-D7A9-50CE-6280-59E0B7F4C267}"/>
              </a:ext>
            </a:extLst>
          </p:cNvPr>
          <p:cNvSpPr txBox="1"/>
          <p:nvPr/>
        </p:nvSpPr>
        <p:spPr>
          <a:xfrm>
            <a:off x="1190296" y="4311819"/>
            <a:ext cx="5002685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>
                <a:solidFill>
                  <a:srgbClr val="F61633"/>
                </a:solidFill>
                <a:latin typeface="SF Pro Medium"/>
                <a:cs typeface="Calibri"/>
              </a:rPr>
              <a:t>2. ROI, </a:t>
            </a:r>
            <a:r>
              <a:rPr lang="fr-FR" sz="1100">
                <a:solidFill>
                  <a:schemeClr val="bg1">
                    <a:lumMod val="75000"/>
                  </a:schemeClr>
                </a:solidFill>
                <a:latin typeface="SF Pro Medium"/>
                <a:cs typeface="Calibri"/>
              </a:rPr>
              <a:t>impact ou retombées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7EAD2CA-39F4-4E9E-FC01-C42BCC4DACFA}"/>
              </a:ext>
            </a:extLst>
          </p:cNvPr>
          <p:cNvSpPr txBox="1"/>
          <p:nvPr/>
        </p:nvSpPr>
        <p:spPr>
          <a:xfrm>
            <a:off x="1190296" y="4556253"/>
            <a:ext cx="490570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>
                <a:solidFill>
                  <a:srgbClr val="F61633"/>
                </a:solidFill>
                <a:latin typeface="SF Pro Medium"/>
                <a:cs typeface="Calibri"/>
              </a:rPr>
              <a:t>3. Singularité </a:t>
            </a:r>
            <a:r>
              <a:rPr lang="fr-FR" sz="1100">
                <a:solidFill>
                  <a:schemeClr val="bg1">
                    <a:lumMod val="75000"/>
                  </a:schemeClr>
                </a:solidFill>
                <a:latin typeface="SF Pro Medium"/>
                <a:cs typeface="Calibri"/>
              </a:rPr>
              <a:t>de l'approche ou de l'expertise métier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3CA6D6-984F-6CAC-F4C1-DA9A2B6D6CAD}"/>
              </a:ext>
            </a:extLst>
          </p:cNvPr>
          <p:cNvSpPr txBox="1"/>
          <p:nvPr/>
        </p:nvSpPr>
        <p:spPr>
          <a:xfrm>
            <a:off x="1114007" y="3653674"/>
            <a:ext cx="50789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10160">
              <a:spcBef>
                <a:spcPts val="290"/>
              </a:spcBef>
            </a:pPr>
            <a:r>
              <a:rPr lang="fr-FR" sz="110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Lors du Grand Oral, les membres du jury évalueront </a:t>
            </a:r>
            <a:br>
              <a:rPr lang="fr-FR" sz="110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</a:br>
            <a:r>
              <a:rPr lang="fr-FR" sz="110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les candidats sur la base de 5 critères: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D26BE8F-14CC-0DD8-98C7-2D5BEBE1EB42}"/>
              </a:ext>
            </a:extLst>
          </p:cNvPr>
          <p:cNvSpPr txBox="1"/>
          <p:nvPr/>
        </p:nvSpPr>
        <p:spPr>
          <a:xfrm>
            <a:off x="1190297" y="4798688"/>
            <a:ext cx="527284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>
                <a:solidFill>
                  <a:srgbClr val="F61633"/>
                </a:solidFill>
                <a:latin typeface="SF Pro Medium"/>
                <a:cs typeface="Calibri"/>
              </a:rPr>
              <a:t>4. Eco-conception </a:t>
            </a:r>
            <a:r>
              <a:rPr lang="fr-FR" sz="1100">
                <a:solidFill>
                  <a:schemeClr val="bg1">
                    <a:lumMod val="75000"/>
                  </a:schemeClr>
                </a:solidFill>
                <a:latin typeface="SF Pro Medium"/>
                <a:cs typeface="Calibri"/>
              </a:rPr>
              <a:t>et dynamique RSE du projet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F6330B7-65F7-4BC9-BE2D-28FE29870157}"/>
              </a:ext>
            </a:extLst>
          </p:cNvPr>
          <p:cNvSpPr txBox="1"/>
          <p:nvPr/>
        </p:nvSpPr>
        <p:spPr>
          <a:xfrm>
            <a:off x="1190297" y="5041385"/>
            <a:ext cx="473252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>
                <a:solidFill>
                  <a:srgbClr val="F61633"/>
                </a:solidFill>
                <a:latin typeface="SF Pro Medium"/>
                <a:cs typeface="Calibri"/>
              </a:rPr>
              <a:t>5. Qualité </a:t>
            </a:r>
            <a:r>
              <a:rPr lang="fr-FR" sz="1100">
                <a:solidFill>
                  <a:schemeClr val="bg1">
                    <a:lumMod val="75000"/>
                  </a:schemeClr>
                </a:solidFill>
                <a:latin typeface="SF Pro Medium"/>
                <a:cs typeface="Calibri"/>
              </a:rPr>
              <a:t>de la présentation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D9C1228-8E0D-7138-BE40-F13D335C22EE}"/>
              </a:ext>
            </a:extLst>
          </p:cNvPr>
          <p:cNvGrpSpPr/>
          <p:nvPr/>
        </p:nvGrpSpPr>
        <p:grpSpPr>
          <a:xfrm>
            <a:off x="845312" y="404062"/>
            <a:ext cx="3527393" cy="307777"/>
            <a:chOff x="845312" y="404062"/>
            <a:chExt cx="3527393" cy="307777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78535C50-E034-3704-3442-D7151AF05891}"/>
                </a:ext>
              </a:extLst>
            </p:cNvPr>
            <p:cNvSpPr/>
            <p:nvPr/>
          </p:nvSpPr>
          <p:spPr>
            <a:xfrm>
              <a:off x="845312" y="427146"/>
              <a:ext cx="2170450" cy="261610"/>
            </a:xfrm>
            <a:prstGeom prst="roundRect">
              <a:avLst/>
            </a:prstGeom>
            <a:solidFill>
              <a:srgbClr val="F616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25356ED-C089-F373-A589-0250A5A26D82}"/>
                </a:ext>
              </a:extLst>
            </p:cNvPr>
            <p:cNvSpPr txBox="1"/>
            <p:nvPr/>
          </p:nvSpPr>
          <p:spPr>
            <a:xfrm>
              <a:off x="875560" y="404062"/>
              <a:ext cx="3497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>
                  <a:solidFill>
                    <a:schemeClr val="bg1"/>
                  </a:solidFill>
                  <a:latin typeface="SF Pro Semibold" pitchFamily="2" charset="0"/>
                  <a:ea typeface="SF Pro Semibold" pitchFamily="2" charset="0"/>
                  <a:cs typeface="SF Pro Semibold" pitchFamily="2" charset="0"/>
                </a:rPr>
                <a:t>Les Nuits &amp; les Trophées</a:t>
              </a:r>
            </a:p>
          </p:txBody>
        </p:sp>
      </p:grpSp>
      <p:pic>
        <p:nvPicPr>
          <p:cNvPr id="16" name="Image 15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6374B6EC-1660-1BBA-A586-3E0412DC2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40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6ACE7C9-7896-0E59-A088-CFA680A3BD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6453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0C3FA439-84F4-A845-709A-40EF7232C7ED}"/>
              </a:ext>
            </a:extLst>
          </p:cNvPr>
          <p:cNvSpPr txBox="1"/>
          <p:nvPr/>
        </p:nvSpPr>
        <p:spPr>
          <a:xfrm>
            <a:off x="375846" y="3610019"/>
            <a:ext cx="2184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Fournisseur de </a:t>
            </a:r>
            <a:r>
              <a:rPr lang="fr-FR" sz="10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solution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, </a:t>
            </a:r>
            <a:r>
              <a:rPr lang="fr-FR" sz="10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éditeur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, </a:t>
            </a:r>
            <a:r>
              <a:rPr lang="fr-FR" sz="10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intégrateur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, </a:t>
            </a:r>
            <a:r>
              <a:rPr lang="fr-FR" sz="10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créateur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d’application qui propose une </a:t>
            </a:r>
            <a:r>
              <a:rPr lang="fr-FR" sz="10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innovation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aux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retailers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dans les domaines de la Data, CRM, Back Office et encaissement.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219605D-81C6-A7D8-0839-2C902D48DB1F}"/>
              </a:ext>
            </a:extLst>
          </p:cNvPr>
          <p:cNvSpPr txBox="1"/>
          <p:nvPr/>
        </p:nvSpPr>
        <p:spPr>
          <a:xfrm>
            <a:off x="2602778" y="3593089"/>
            <a:ext cx="2184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Fournisseur de solutions Drive-to-Store, livraison, marketing store, relation client, formation des équipes…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09C04E0-F9E6-E6DA-849E-3DC9BF61E4D4}"/>
              </a:ext>
            </a:extLst>
          </p:cNvPr>
          <p:cNvSpPr txBox="1"/>
          <p:nvPr/>
        </p:nvSpPr>
        <p:spPr>
          <a:xfrm>
            <a:off x="7384086" y="3608091"/>
            <a:ext cx="2184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Un </a:t>
            </a:r>
            <a:r>
              <a:rPr lang="fr-FR" sz="10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fournisseur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et un </a:t>
            </a:r>
            <a:r>
              <a:rPr lang="fr-FR" sz="1000" dirty="0" err="1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retailer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qui ont monté ensemble un projet qui propose une </a:t>
            </a:r>
            <a:r>
              <a:rPr lang="fr-FR" sz="10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innovation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dans les domaines de la fidélisation et l’acquisition client, de l’analyse Data, des solutions de paiement, de l’animation du point de vente ou encore de la logistique…Présentation conjointe recommandée.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308BC88-2DAE-73B2-370F-84284E4D1D4A}"/>
              </a:ext>
            </a:extLst>
          </p:cNvPr>
          <p:cNvGrpSpPr/>
          <p:nvPr/>
        </p:nvGrpSpPr>
        <p:grpSpPr>
          <a:xfrm>
            <a:off x="426144" y="1850005"/>
            <a:ext cx="6729370" cy="1597556"/>
            <a:chOff x="2431630" y="2455501"/>
            <a:chExt cx="6729370" cy="1597556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39F656F9-8639-26CB-0A55-F9750F7EEAEA}"/>
                </a:ext>
              </a:extLst>
            </p:cNvPr>
            <p:cNvSpPr/>
            <p:nvPr/>
          </p:nvSpPr>
          <p:spPr>
            <a:xfrm>
              <a:off x="2457987" y="2847694"/>
              <a:ext cx="2032000" cy="1186802"/>
            </a:xfrm>
            <a:prstGeom prst="roundRect">
              <a:avLst/>
            </a:prstGeom>
            <a:solidFill>
              <a:srgbClr val="F616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66A1BFE-8B2C-38FD-CFEE-24EAEF537005}"/>
                </a:ext>
              </a:extLst>
            </p:cNvPr>
            <p:cNvSpPr txBox="1"/>
            <p:nvPr/>
          </p:nvSpPr>
          <p:spPr>
            <a:xfrm>
              <a:off x="2431630" y="3102180"/>
              <a:ext cx="2032000" cy="654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6990" marR="5080" indent="-34925" algn="ctr">
                <a:lnSpc>
                  <a:spcPct val="98600"/>
                </a:lnSpc>
                <a:spcBef>
                  <a:spcPts val="120"/>
                </a:spcBef>
              </a:pPr>
              <a:r>
                <a:rPr lang="fr-FR" spc="-35" dirty="0">
                  <a:solidFill>
                    <a:schemeClr val="bg1"/>
                  </a:solidFill>
                  <a:latin typeface="Bonnet Grotesque Nr" panose="020B0506040000020003" pitchFamily="34" charset="77"/>
                  <a:cs typeface="Calibri"/>
                </a:rPr>
                <a:t>Solutions &amp; </a:t>
              </a:r>
            </a:p>
            <a:p>
              <a:pPr marL="46990" marR="5080" indent="-34925" algn="ctr">
                <a:lnSpc>
                  <a:spcPct val="98600"/>
                </a:lnSpc>
                <a:spcBef>
                  <a:spcPts val="120"/>
                </a:spcBef>
              </a:pPr>
              <a:r>
                <a:rPr lang="fr-FR" spc="-35" dirty="0">
                  <a:solidFill>
                    <a:schemeClr val="bg1"/>
                  </a:solidFill>
                  <a:latin typeface="Bonnet Grotesque Nr" panose="020B0506040000020003" pitchFamily="34" charset="77"/>
                  <a:cs typeface="Calibri"/>
                </a:rPr>
                <a:t>Techno</a:t>
              </a: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E369AE3E-74EB-5CB1-08AF-665A62A9C314}"/>
                </a:ext>
              </a:extLst>
            </p:cNvPr>
            <p:cNvSpPr/>
            <p:nvPr/>
          </p:nvSpPr>
          <p:spPr>
            <a:xfrm>
              <a:off x="4776494" y="2866255"/>
              <a:ext cx="2032000" cy="1186802"/>
            </a:xfrm>
            <a:prstGeom prst="roundRect">
              <a:avLst/>
            </a:prstGeom>
            <a:solidFill>
              <a:srgbClr val="F616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DAC6AD78-6B3B-8B7F-047B-11DB7DCB3D96}"/>
                </a:ext>
              </a:extLst>
            </p:cNvPr>
            <p:cNvSpPr/>
            <p:nvPr/>
          </p:nvSpPr>
          <p:spPr>
            <a:xfrm>
              <a:off x="7090919" y="2847703"/>
              <a:ext cx="2032000" cy="1186802"/>
            </a:xfrm>
            <a:prstGeom prst="roundRect">
              <a:avLst/>
            </a:prstGeom>
            <a:solidFill>
              <a:srgbClr val="F616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FF6356E8-8728-D64F-ECF5-600D61BCF8EF}"/>
                </a:ext>
              </a:extLst>
            </p:cNvPr>
            <p:cNvSpPr txBox="1"/>
            <p:nvPr/>
          </p:nvSpPr>
          <p:spPr>
            <a:xfrm>
              <a:off x="2454785" y="2455501"/>
              <a:ext cx="2037218" cy="223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400" marR="10160">
                <a:spcBef>
                  <a:spcPts val="290"/>
                </a:spcBef>
              </a:pPr>
              <a:r>
                <a:rPr lang="fr-FR" sz="800" spc="200" dirty="0">
                  <a:solidFill>
                    <a:schemeClr val="bg1">
                      <a:lumMod val="65000"/>
                    </a:schemeClr>
                  </a:solidFill>
                  <a:latin typeface="SF Pro Light" pitchFamily="2" charset="0"/>
                  <a:ea typeface="SF Pro Light" pitchFamily="2" charset="0"/>
                  <a:cs typeface="SF Pro Light" pitchFamily="2" charset="0"/>
                </a:rPr>
                <a:t>CATÉGORIE 1</a:t>
              </a:r>
              <a:endParaRPr lang="fr-FR" sz="800" spc="200" dirty="0">
                <a:solidFill>
                  <a:schemeClr val="bg1">
                    <a:lumMod val="6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endParaRP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ADF487F6-9293-65BE-E994-6F222425236F}"/>
                </a:ext>
              </a:extLst>
            </p:cNvPr>
            <p:cNvSpPr txBox="1"/>
            <p:nvPr/>
          </p:nvSpPr>
          <p:spPr>
            <a:xfrm>
              <a:off x="4754236" y="2455501"/>
              <a:ext cx="2024700" cy="223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400" marR="10160">
                <a:spcBef>
                  <a:spcPts val="290"/>
                </a:spcBef>
              </a:pPr>
              <a:r>
                <a:rPr lang="fr-FR" sz="800" spc="200">
                  <a:solidFill>
                    <a:schemeClr val="bg1">
                      <a:lumMod val="65000"/>
                    </a:schemeClr>
                  </a:solidFill>
                  <a:latin typeface="SF Pro Light" pitchFamily="2" charset="0"/>
                  <a:ea typeface="SF Pro Light" pitchFamily="2" charset="0"/>
                  <a:cs typeface="SF Pro Light" pitchFamily="2" charset="0"/>
                </a:rPr>
                <a:t>CATÉGORIE 2</a:t>
              </a:r>
              <a:endParaRPr lang="fr-FR" sz="800" spc="200">
                <a:solidFill>
                  <a:schemeClr val="bg1">
                    <a:lumMod val="6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endParaRP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EB847161-535C-0B79-8964-7DF52C7BC57D}"/>
                </a:ext>
              </a:extLst>
            </p:cNvPr>
            <p:cNvSpPr txBox="1"/>
            <p:nvPr/>
          </p:nvSpPr>
          <p:spPr>
            <a:xfrm>
              <a:off x="7088930" y="2455510"/>
              <a:ext cx="20247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400" marR="10160">
                <a:spcBef>
                  <a:spcPts val="290"/>
                </a:spcBef>
              </a:pPr>
              <a:r>
                <a:rPr lang="fr-FR" sz="800" spc="200" dirty="0">
                  <a:solidFill>
                    <a:schemeClr val="bg1">
                      <a:lumMod val="65000"/>
                    </a:schemeClr>
                  </a:solidFill>
                  <a:latin typeface="SF Pro Light" pitchFamily="2" charset="0"/>
                  <a:ea typeface="SF Pro Light" pitchFamily="2" charset="0"/>
                  <a:cs typeface="SF Pro Light" pitchFamily="2" charset="0"/>
                </a:rPr>
                <a:t>CATÉGORIE 3</a:t>
              </a:r>
              <a:endParaRPr lang="fr-FR" sz="800" spc="200" dirty="0">
                <a:solidFill>
                  <a:schemeClr val="bg1">
                    <a:lumMod val="6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endParaRPr>
            </a:p>
          </p:txBody>
        </p: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A5067118-9194-CCF5-4816-76ACED1B0D74}"/>
                </a:ext>
              </a:extLst>
            </p:cNvPr>
            <p:cNvCxnSpPr>
              <a:cxnSpLocks/>
            </p:cNvCxnSpPr>
            <p:nvPr/>
          </p:nvCxnSpPr>
          <p:spPr>
            <a:xfrm>
              <a:off x="4612772" y="2966393"/>
              <a:ext cx="0" cy="90000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A5D88434-251F-B3A5-24DE-FD63C1D73A1C}"/>
                </a:ext>
              </a:extLst>
            </p:cNvPr>
            <p:cNvCxnSpPr>
              <a:cxnSpLocks/>
            </p:cNvCxnSpPr>
            <p:nvPr/>
          </p:nvCxnSpPr>
          <p:spPr>
            <a:xfrm>
              <a:off x="6913950" y="2978996"/>
              <a:ext cx="0" cy="90000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1583B88A-0298-FEBC-5141-F408894F4CC4}"/>
                </a:ext>
              </a:extLst>
            </p:cNvPr>
            <p:cNvSpPr txBox="1"/>
            <p:nvPr/>
          </p:nvSpPr>
          <p:spPr>
            <a:xfrm>
              <a:off x="4779696" y="3120741"/>
              <a:ext cx="2032000" cy="654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6990" marR="5080" indent="-34925" algn="ctr">
                <a:lnSpc>
                  <a:spcPct val="98600"/>
                </a:lnSpc>
                <a:spcBef>
                  <a:spcPts val="120"/>
                </a:spcBef>
              </a:pPr>
              <a:r>
                <a:rPr lang="fr-FR" spc="-35" dirty="0">
                  <a:solidFill>
                    <a:schemeClr val="bg1"/>
                  </a:solidFill>
                  <a:latin typeface="Bonnet Grotesque Nr" panose="020B0506040000020003" pitchFamily="34" charset="77"/>
                  <a:cs typeface="Calibri"/>
                </a:rPr>
                <a:t>Expérience </a:t>
              </a:r>
            </a:p>
            <a:p>
              <a:pPr marL="46990" marR="5080" indent="-34925" algn="ctr">
                <a:lnSpc>
                  <a:spcPct val="98600"/>
                </a:lnSpc>
                <a:spcBef>
                  <a:spcPts val="120"/>
                </a:spcBef>
              </a:pPr>
              <a:r>
                <a:rPr lang="fr-FR" spc="-35" dirty="0">
                  <a:solidFill>
                    <a:schemeClr val="bg1"/>
                  </a:solidFill>
                  <a:latin typeface="Bonnet Grotesque Nr" panose="020B0506040000020003" pitchFamily="34" charset="77"/>
                  <a:cs typeface="Calibri"/>
                </a:rPr>
                <a:t> Client</a:t>
              </a:r>
              <a:endParaRPr lang="fr-FR" dirty="0">
                <a:solidFill>
                  <a:schemeClr val="bg1"/>
                </a:solidFill>
                <a:latin typeface="Bonnet Grotesque Nr" panose="020B0506040000020003" pitchFamily="34" charset="77"/>
                <a:cs typeface="Calibri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440E7FC-E57C-D597-0DD3-62842E9F4233}"/>
                </a:ext>
              </a:extLst>
            </p:cNvPr>
            <p:cNvSpPr txBox="1"/>
            <p:nvPr/>
          </p:nvSpPr>
          <p:spPr>
            <a:xfrm>
              <a:off x="7056140" y="3276048"/>
              <a:ext cx="2104860" cy="367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6990" marR="5080" indent="-34925" algn="ctr">
                <a:lnSpc>
                  <a:spcPct val="98600"/>
                </a:lnSpc>
                <a:spcBef>
                  <a:spcPts val="120"/>
                </a:spcBef>
              </a:pPr>
              <a:r>
                <a:rPr lang="fr-FR" spc="-35" dirty="0">
                  <a:solidFill>
                    <a:schemeClr val="bg1"/>
                  </a:solidFill>
                  <a:latin typeface="Bonnet Grotesque Nr" panose="020B0506040000020003" pitchFamily="34" charset="77"/>
                  <a:cs typeface="Calibri"/>
                </a:rPr>
                <a:t>RSE</a:t>
              </a:r>
            </a:p>
          </p:txBody>
        </p:sp>
      </p:grpSp>
      <p:pic>
        <p:nvPicPr>
          <p:cNvPr id="4" name="Image 3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D0566FDB-1B49-88B9-2C08-615F364E5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58C8C51-325B-204D-CB01-814A208CACE8}"/>
              </a:ext>
            </a:extLst>
          </p:cNvPr>
          <p:cNvSpPr/>
          <p:nvPr/>
        </p:nvSpPr>
        <p:spPr>
          <a:xfrm>
            <a:off x="7384086" y="2260759"/>
            <a:ext cx="2032000" cy="1186802"/>
          </a:xfrm>
          <a:prstGeom prst="roundRect">
            <a:avLst/>
          </a:prstGeom>
          <a:solidFill>
            <a:srgbClr val="F616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C420F4E-B34C-99B9-D11D-2F77B996AEAA}"/>
              </a:ext>
            </a:extLst>
          </p:cNvPr>
          <p:cNvSpPr/>
          <p:nvPr/>
        </p:nvSpPr>
        <p:spPr>
          <a:xfrm>
            <a:off x="9728210" y="2261759"/>
            <a:ext cx="2032000" cy="1186802"/>
          </a:xfrm>
          <a:prstGeom prst="roundRect">
            <a:avLst/>
          </a:prstGeom>
          <a:solidFill>
            <a:srgbClr val="F616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100B41-4427-6B3E-10BE-7A10CFD25D14}"/>
              </a:ext>
            </a:extLst>
          </p:cNvPr>
          <p:cNvSpPr txBox="1"/>
          <p:nvPr/>
        </p:nvSpPr>
        <p:spPr>
          <a:xfrm>
            <a:off x="7361911" y="1868566"/>
            <a:ext cx="2024700" cy="22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10160">
              <a:spcBef>
                <a:spcPts val="290"/>
              </a:spcBef>
            </a:pPr>
            <a:r>
              <a:rPr lang="fr-FR" sz="800" spc="20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CATÉGORIE 4</a:t>
            </a:r>
            <a:endParaRPr lang="fr-FR" sz="800" spc="200" dirty="0">
              <a:solidFill>
                <a:schemeClr val="bg1">
                  <a:lumMod val="65000"/>
                </a:schemeClr>
              </a:solidFill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C3F1980-8F26-9260-5C42-A8220873FE4F}"/>
              </a:ext>
            </a:extLst>
          </p:cNvPr>
          <p:cNvSpPr txBox="1"/>
          <p:nvPr/>
        </p:nvSpPr>
        <p:spPr>
          <a:xfrm>
            <a:off x="9726221" y="1869566"/>
            <a:ext cx="20247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10160">
              <a:spcBef>
                <a:spcPts val="290"/>
              </a:spcBef>
            </a:pPr>
            <a:r>
              <a:rPr lang="fr-FR" sz="800" spc="20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CATÉGORIE 5</a:t>
            </a:r>
            <a:endParaRPr lang="fr-FR" sz="800" spc="200" dirty="0">
              <a:solidFill>
                <a:schemeClr val="bg1">
                  <a:lumMod val="65000"/>
                </a:schemeClr>
              </a:solidFill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0149E9E-81B7-D9BC-E6D9-2B14E2DAC913}"/>
              </a:ext>
            </a:extLst>
          </p:cNvPr>
          <p:cNvCxnSpPr>
            <a:cxnSpLocks/>
          </p:cNvCxnSpPr>
          <p:nvPr/>
        </p:nvCxnSpPr>
        <p:spPr>
          <a:xfrm>
            <a:off x="7230748" y="2373500"/>
            <a:ext cx="0" cy="90000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1EB329CE-2550-8628-F61A-257E51003240}"/>
              </a:ext>
            </a:extLst>
          </p:cNvPr>
          <p:cNvSpPr txBox="1"/>
          <p:nvPr/>
        </p:nvSpPr>
        <p:spPr>
          <a:xfrm>
            <a:off x="7387288" y="2515245"/>
            <a:ext cx="2032000" cy="65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" marR="5080" indent="-34925" algn="ctr">
              <a:lnSpc>
                <a:spcPct val="98600"/>
              </a:lnSpc>
              <a:spcBef>
                <a:spcPts val="120"/>
              </a:spcBef>
            </a:pPr>
            <a:r>
              <a:rPr lang="fr-FR" spc="-35" dirty="0">
                <a:solidFill>
                  <a:schemeClr val="bg1"/>
                </a:solidFill>
                <a:latin typeface="Bonnet Grotesque Nr" panose="020B0506040000020003" pitchFamily="34" charset="77"/>
                <a:cs typeface="Calibri"/>
              </a:rPr>
              <a:t>Collaboration </a:t>
            </a:r>
          </a:p>
          <a:p>
            <a:pPr marL="46990" marR="5080" indent="-34925" algn="ctr">
              <a:lnSpc>
                <a:spcPct val="98600"/>
              </a:lnSpc>
              <a:spcBef>
                <a:spcPts val="120"/>
              </a:spcBef>
            </a:pPr>
            <a:r>
              <a:rPr lang="fr-FR" spc="-35" dirty="0">
                <a:solidFill>
                  <a:schemeClr val="bg1"/>
                </a:solidFill>
                <a:latin typeface="Bonnet Grotesque Nr" panose="020B0506040000020003" pitchFamily="34" charset="77"/>
                <a:cs typeface="Calibri"/>
              </a:rPr>
              <a:t>Innovante</a:t>
            </a:r>
            <a:endParaRPr lang="fr-FR" dirty="0">
              <a:solidFill>
                <a:schemeClr val="bg1"/>
              </a:solidFill>
              <a:latin typeface="Bonnet Grotesque Nr" panose="020B0506040000020003" pitchFamily="34" charset="77"/>
              <a:cs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97E98F-E510-F191-D139-664E83B1E6B1}"/>
              </a:ext>
            </a:extLst>
          </p:cNvPr>
          <p:cNvSpPr txBox="1"/>
          <p:nvPr/>
        </p:nvSpPr>
        <p:spPr>
          <a:xfrm>
            <a:off x="9686141" y="2527340"/>
            <a:ext cx="2104860" cy="65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" marR="5080" indent="-34925" algn="ctr">
              <a:lnSpc>
                <a:spcPct val="98600"/>
              </a:lnSpc>
              <a:spcBef>
                <a:spcPts val="120"/>
              </a:spcBef>
            </a:pPr>
            <a:r>
              <a:rPr lang="fr-FR" spc="-35" dirty="0" err="1">
                <a:solidFill>
                  <a:schemeClr val="bg1"/>
                </a:solidFill>
                <a:latin typeface="Bonnet Grotesque Nr" panose="020B0506040000020003" pitchFamily="34" charset="77"/>
                <a:cs typeface="Calibri"/>
              </a:rPr>
              <a:t>Retailer</a:t>
            </a:r>
            <a:endParaRPr lang="fr-FR" spc="-35" dirty="0">
              <a:solidFill>
                <a:schemeClr val="bg1"/>
              </a:solidFill>
              <a:latin typeface="Bonnet Grotesque Nr" panose="020B0506040000020003" pitchFamily="34" charset="77"/>
              <a:cs typeface="Calibri"/>
            </a:endParaRPr>
          </a:p>
          <a:p>
            <a:pPr marL="46990" marR="5080" indent="-34925" algn="ctr">
              <a:lnSpc>
                <a:spcPct val="98600"/>
              </a:lnSpc>
              <a:spcBef>
                <a:spcPts val="120"/>
              </a:spcBef>
            </a:pPr>
            <a:r>
              <a:rPr lang="fr-FR" spc="-35" dirty="0">
                <a:solidFill>
                  <a:schemeClr val="bg1"/>
                </a:solidFill>
                <a:latin typeface="Bonnet Grotesque Nr" panose="020B0506040000020003" pitchFamily="34" charset="77"/>
                <a:cs typeface="Calibri"/>
              </a:rPr>
              <a:t> Innovant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3BE742C-9C83-628E-4E51-86701CD9079E}"/>
              </a:ext>
            </a:extLst>
          </p:cNvPr>
          <p:cNvCxnSpPr>
            <a:cxnSpLocks/>
          </p:cNvCxnSpPr>
          <p:nvPr/>
        </p:nvCxnSpPr>
        <p:spPr>
          <a:xfrm>
            <a:off x="9569757" y="2373500"/>
            <a:ext cx="0" cy="90000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B8781E6A-1816-6076-3869-1A139B0D5BCF}"/>
              </a:ext>
            </a:extLst>
          </p:cNvPr>
          <p:cNvSpPr txBox="1"/>
          <p:nvPr/>
        </p:nvSpPr>
        <p:spPr>
          <a:xfrm>
            <a:off x="9686141" y="3614748"/>
            <a:ext cx="2184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Réseau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d’enseignes</a:t>
            </a:r>
            <a:r>
              <a:rPr lang="fr-FR" sz="10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, commerçant indépendant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, </a:t>
            </a:r>
            <a:r>
              <a:rPr lang="fr-FR" sz="10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marque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ou </a:t>
            </a:r>
            <a:r>
              <a:rPr lang="fr-FR" sz="10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zone de chalandise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(ville, centre commercial, gare…) qui a mis en place une ou plusieurs </a:t>
            </a:r>
            <a:r>
              <a:rPr lang="fr-FR" sz="10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solutions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connectées (solution de tout type), qui a apporté un </a:t>
            </a:r>
            <a:r>
              <a:rPr lang="fr-FR" sz="10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bénéfice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réel pour sa clientèle ou son </a:t>
            </a:r>
            <a:r>
              <a:rPr lang="fr-FR" sz="10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chiffre d’affaires.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4714A8A-97D0-CBC6-C73C-BC716AC15B14}"/>
              </a:ext>
            </a:extLst>
          </p:cNvPr>
          <p:cNvSpPr txBox="1"/>
          <p:nvPr/>
        </p:nvSpPr>
        <p:spPr>
          <a:xfrm>
            <a:off x="4993432" y="3605758"/>
            <a:ext cx="2184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000" b="1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Seconde main, </a:t>
            </a:r>
            <a:r>
              <a:rPr lang="fr-FR" sz="1000" b="1" dirty="0" err="1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eco</a:t>
            </a:r>
            <a:r>
              <a:rPr lang="fr-FR" sz="1000" b="1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conception, empreinte carbone, communication, marque employeur 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… vous êtes porteur de projet responsable ? </a:t>
            </a:r>
          </a:p>
        </p:txBody>
      </p:sp>
    </p:spTree>
    <p:extLst>
      <p:ext uri="{BB962C8B-B14F-4D97-AF65-F5344CB8AC3E}">
        <p14:creationId xmlns:p14="http://schemas.microsoft.com/office/powerpoint/2010/main" val="3066710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31AD55B-940E-70DA-2B19-0AE60119DD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33B5CA33-DB2E-5801-4F78-42B38D085354}"/>
              </a:ext>
            </a:extLst>
          </p:cNvPr>
          <p:cNvGrpSpPr/>
          <p:nvPr/>
        </p:nvGrpSpPr>
        <p:grpSpPr>
          <a:xfrm>
            <a:off x="845312" y="404062"/>
            <a:ext cx="3527393" cy="307777"/>
            <a:chOff x="845312" y="404062"/>
            <a:chExt cx="3527393" cy="307777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5E4DB88C-9CBB-6B92-EE60-E68E4DD22496}"/>
                </a:ext>
              </a:extLst>
            </p:cNvPr>
            <p:cNvSpPr/>
            <p:nvPr/>
          </p:nvSpPr>
          <p:spPr>
            <a:xfrm>
              <a:off x="845312" y="427146"/>
              <a:ext cx="2170450" cy="261610"/>
            </a:xfrm>
            <a:prstGeom prst="roundRect">
              <a:avLst/>
            </a:prstGeom>
            <a:solidFill>
              <a:srgbClr val="F616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BEF2056-1B67-C608-445C-89DE99C52B6C}"/>
                </a:ext>
              </a:extLst>
            </p:cNvPr>
            <p:cNvSpPr txBox="1"/>
            <p:nvPr/>
          </p:nvSpPr>
          <p:spPr>
            <a:xfrm>
              <a:off x="875560" y="404062"/>
              <a:ext cx="3497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>
                  <a:solidFill>
                    <a:schemeClr val="bg1"/>
                  </a:solidFill>
                  <a:latin typeface="SF Pro Semibold" pitchFamily="2" charset="0"/>
                  <a:ea typeface="SF Pro Semibold" pitchFamily="2" charset="0"/>
                  <a:cs typeface="SF Pro Semibold" pitchFamily="2" charset="0"/>
                </a:rPr>
                <a:t>Les Nuits &amp; les Trophées</a:t>
              </a:r>
            </a:p>
          </p:txBody>
        </p:sp>
      </p:grpSp>
      <p:pic>
        <p:nvPicPr>
          <p:cNvPr id="3" name="Image 2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F5E36EBA-A6A3-9E31-EECD-8344E8765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44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4A52E26-977D-02DD-2B3D-B1435C55A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EC6B779-6DDD-9095-D8C1-AB5FF85BAC29}"/>
              </a:ext>
            </a:extLst>
          </p:cNvPr>
          <p:cNvSpPr txBox="1"/>
          <p:nvPr/>
        </p:nvSpPr>
        <p:spPr>
          <a:xfrm>
            <a:off x="1114007" y="2416622"/>
            <a:ext cx="4081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La Cérémonie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898AE0A-5545-C0B2-D1E8-7345CAB73125}"/>
              </a:ext>
            </a:extLst>
          </p:cNvPr>
          <p:cNvSpPr txBox="1"/>
          <p:nvPr/>
        </p:nvSpPr>
        <p:spPr>
          <a:xfrm>
            <a:off x="1114007" y="3009386"/>
            <a:ext cx="6388274" cy="9387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5400" marR="10160">
              <a:spcBef>
                <a:spcPts val="290"/>
              </a:spcBef>
            </a:pPr>
            <a:r>
              <a:rPr lang="fr-FR" sz="1100" dirty="0">
                <a:solidFill>
                  <a:schemeClr val="bg1"/>
                </a:solidFill>
                <a:latin typeface="SF Pro Medium"/>
                <a:ea typeface="SF Pro Medium" pitchFamily="2" charset="0"/>
                <a:cs typeface="SF Pro Medium" pitchFamily="2" charset="0"/>
              </a:rPr>
              <a:t>Les projets nommés </a:t>
            </a: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/>
                <a:ea typeface="SF Pro Medium" pitchFamily="2" charset="0"/>
                <a:cs typeface="SF Pro Medium" pitchFamily="2" charset="0"/>
              </a:rPr>
              <a:t>sont présentés lors de la soirée </a:t>
            </a:r>
            <a:br>
              <a:rPr lang="fr-FR" sz="11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</a:b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/>
                <a:ea typeface="SF Pro Medium" pitchFamily="2" charset="0"/>
                <a:cs typeface="SF Pro Medium" pitchFamily="2" charset="0"/>
              </a:rPr>
              <a:t>de remise des prix devant plus de 1200 professionnels </a:t>
            </a:r>
            <a:br>
              <a:rPr lang="fr-FR" sz="11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</a:b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/>
                <a:ea typeface="SF Pro Medium" pitchFamily="2" charset="0"/>
                <a:cs typeface="SF Pro Medium" pitchFamily="2" charset="0"/>
              </a:rPr>
              <a:t>de l'écosystème présents. Puis, le jury révèle en direct </a:t>
            </a:r>
            <a:br>
              <a:rPr lang="fr-FR" sz="11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</a:b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/>
                <a:ea typeface="SF Pro Medium" pitchFamily="2" charset="0"/>
                <a:cs typeface="SF Pro Medium" pitchFamily="2" charset="0"/>
              </a:rPr>
              <a:t>les lauréats par catégorie. 30 trophées seront décernés par le jury. </a:t>
            </a:r>
            <a:br>
              <a:rPr lang="fr-FR" sz="1100" dirty="0">
                <a:latin typeface="SF Pro Medium" pitchFamily="2" charset="0"/>
                <a:ea typeface="SF Pro Medium" pitchFamily="2" charset="0"/>
                <a:cs typeface="SF Pro Medium" pitchFamily="2" charset="0"/>
              </a:rPr>
            </a:b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/>
                <a:ea typeface="SF Pro Medium" pitchFamily="2" charset="0"/>
                <a:cs typeface="SF Pro Medium" pitchFamily="2" charset="0"/>
              </a:rPr>
              <a:t>Le vote du public sera révélé à la fin de la cérémonie.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39B8CDE-5BA5-5DC5-75ED-5D260E8966A3}"/>
              </a:ext>
            </a:extLst>
          </p:cNvPr>
          <p:cNvGrpSpPr/>
          <p:nvPr/>
        </p:nvGrpSpPr>
        <p:grpSpPr>
          <a:xfrm>
            <a:off x="845312" y="404062"/>
            <a:ext cx="3527393" cy="307777"/>
            <a:chOff x="845312" y="404062"/>
            <a:chExt cx="3527393" cy="307777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70ABE5F3-B793-952D-E4DC-7D78F0639DB4}"/>
                </a:ext>
              </a:extLst>
            </p:cNvPr>
            <p:cNvSpPr/>
            <p:nvPr/>
          </p:nvSpPr>
          <p:spPr>
            <a:xfrm>
              <a:off x="845312" y="427146"/>
              <a:ext cx="2170450" cy="261610"/>
            </a:xfrm>
            <a:prstGeom prst="roundRect">
              <a:avLst/>
            </a:prstGeom>
            <a:solidFill>
              <a:srgbClr val="F616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3B7292A-A26D-F410-2116-47285A0DFBDF}"/>
                </a:ext>
              </a:extLst>
            </p:cNvPr>
            <p:cNvSpPr txBox="1"/>
            <p:nvPr/>
          </p:nvSpPr>
          <p:spPr>
            <a:xfrm>
              <a:off x="875560" y="404062"/>
              <a:ext cx="3497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>
                  <a:solidFill>
                    <a:schemeClr val="bg1"/>
                  </a:solidFill>
                  <a:latin typeface="SF Pro Semibold" pitchFamily="2" charset="0"/>
                  <a:ea typeface="SF Pro Semibold" pitchFamily="2" charset="0"/>
                  <a:cs typeface="SF Pro Semibold" pitchFamily="2" charset="0"/>
                </a:rPr>
                <a:t>Les Nuits &amp; les Trophées</a:t>
              </a:r>
            </a:p>
          </p:txBody>
        </p:sp>
      </p:grpSp>
      <p:pic>
        <p:nvPicPr>
          <p:cNvPr id="10" name="Image 9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77A84940-58C1-110E-1CAB-3BDF27911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14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55D5146-93A2-AA45-D5B7-70B4A5C926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56C78F3-222B-8DDC-BC60-FA7EE47D5AA8}"/>
              </a:ext>
            </a:extLst>
          </p:cNvPr>
          <p:cNvGrpSpPr/>
          <p:nvPr/>
        </p:nvGrpSpPr>
        <p:grpSpPr>
          <a:xfrm>
            <a:off x="845312" y="404062"/>
            <a:ext cx="3527393" cy="307777"/>
            <a:chOff x="845312" y="404062"/>
            <a:chExt cx="3527393" cy="307777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1DC0FCB9-F948-33D8-7F15-5784B1D20F7F}"/>
                </a:ext>
              </a:extLst>
            </p:cNvPr>
            <p:cNvSpPr/>
            <p:nvPr/>
          </p:nvSpPr>
          <p:spPr>
            <a:xfrm>
              <a:off x="845312" y="427146"/>
              <a:ext cx="2170450" cy="261610"/>
            </a:xfrm>
            <a:prstGeom prst="roundRect">
              <a:avLst/>
            </a:prstGeom>
            <a:solidFill>
              <a:srgbClr val="F616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C846EC5-55F3-F198-A29A-4FE95C2295DB}"/>
                </a:ext>
              </a:extLst>
            </p:cNvPr>
            <p:cNvSpPr txBox="1"/>
            <p:nvPr/>
          </p:nvSpPr>
          <p:spPr>
            <a:xfrm>
              <a:off x="875560" y="404062"/>
              <a:ext cx="34971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>
                  <a:solidFill>
                    <a:schemeClr val="bg1"/>
                  </a:solidFill>
                  <a:latin typeface="SF Pro Semibold" pitchFamily="2" charset="0"/>
                  <a:ea typeface="SF Pro Semibold" pitchFamily="2" charset="0"/>
                  <a:cs typeface="SF Pro Semibold" pitchFamily="2" charset="0"/>
                </a:rPr>
                <a:t>Les Nuits &amp; les Trophées</a:t>
              </a:r>
            </a:p>
          </p:txBody>
        </p:sp>
      </p:grpSp>
      <p:pic>
        <p:nvPicPr>
          <p:cNvPr id="8" name="Image 7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7F2D680B-727D-D7C0-3E78-C5945D0A1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48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2AB1BA8-F6B2-691D-F952-F50E6613EE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95F2E44-B2C4-F3FA-B64D-040759851542}"/>
              </a:ext>
            </a:extLst>
          </p:cNvPr>
          <p:cNvSpPr txBox="1"/>
          <p:nvPr/>
        </p:nvSpPr>
        <p:spPr>
          <a:xfrm>
            <a:off x="2901863" y="2921168"/>
            <a:ext cx="6388274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6000">
                <a:solidFill>
                  <a:schemeClr val="bg1"/>
                </a:solidFill>
                <a:latin typeface="Bonnet Grotesque Nr" panose="020B0506040000020003" pitchFamily="34" charset="77"/>
                <a:ea typeface="SF Pro Semibold" pitchFamily="2" charset="0"/>
                <a:cs typeface="SF Pro Semibold" pitchFamily="2" charset="0"/>
              </a:rPr>
              <a:t>VOTRE PARTICIPATION</a:t>
            </a:r>
          </a:p>
        </p:txBody>
      </p:sp>
      <p:pic>
        <p:nvPicPr>
          <p:cNvPr id="3" name="Image 2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690732E9-DA50-16DB-D6C7-532C385C9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00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4A52E26-977D-02DD-2B3D-B1435C55A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EC6B779-6DDD-9095-D8C1-AB5FF85BAC29}"/>
              </a:ext>
            </a:extLst>
          </p:cNvPr>
          <p:cNvSpPr txBox="1"/>
          <p:nvPr/>
        </p:nvSpPr>
        <p:spPr>
          <a:xfrm>
            <a:off x="1114006" y="1648526"/>
            <a:ext cx="4390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Les Trophées </a:t>
            </a:r>
          </a:p>
          <a:p>
            <a:r>
              <a:rPr lang="fr-FR" sz="280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et Candidature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898AE0A-5545-C0B2-D1E8-7345CAB73125}"/>
              </a:ext>
            </a:extLst>
          </p:cNvPr>
          <p:cNvSpPr txBox="1"/>
          <p:nvPr/>
        </p:nvSpPr>
        <p:spPr>
          <a:xfrm>
            <a:off x="1114008" y="2719176"/>
            <a:ext cx="439068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10160">
              <a:spcBef>
                <a:spcPts val="290"/>
              </a:spcBef>
            </a:pPr>
            <a:r>
              <a:rPr lang="fr-FR" sz="11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LE DÉPÔT DU DOSSIER DE CANDIDATURE COMPREND :</a:t>
            </a:r>
          </a:p>
          <a:p>
            <a:pPr marL="25400" marR="10160">
              <a:spcBef>
                <a:spcPts val="290"/>
              </a:spcBef>
            </a:pP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1.  </a:t>
            </a:r>
            <a:r>
              <a:rPr lang="fr-FR" sz="11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Dossier</a:t>
            </a: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de candidature et </a:t>
            </a:r>
            <a:r>
              <a:rPr lang="fr-FR" sz="11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pitch</a:t>
            </a: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devant le jury (huis clos)</a:t>
            </a:r>
          </a:p>
          <a:p>
            <a:pPr marL="25400" marR="10160">
              <a:spcBef>
                <a:spcPts val="290"/>
              </a:spcBef>
            </a:pP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2. </a:t>
            </a:r>
            <a:r>
              <a:rPr lang="fr-FR" sz="11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Participation aux trophées </a:t>
            </a: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et à la réception Grand Public  </a:t>
            </a:r>
            <a:b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</a:b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après la soirée &amp; Networking</a:t>
            </a:r>
          </a:p>
          <a:p>
            <a:pPr marL="25400" marR="10160">
              <a:spcBef>
                <a:spcPts val="290"/>
              </a:spcBef>
            </a:pP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3. Visibilité et </a:t>
            </a:r>
            <a:r>
              <a:rPr lang="fr-FR" sz="1100" dirty="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présence sur le plan de com de l’événement</a:t>
            </a: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, lien URL </a:t>
            </a:r>
            <a:b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</a:b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sur le site web, invitation numérique personnalisée, book de l’événement </a:t>
            </a:r>
          </a:p>
          <a:p>
            <a:pPr marL="25400" marR="10160">
              <a:spcBef>
                <a:spcPts val="290"/>
              </a:spcBef>
            </a:pP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4. Accompagnement des candidats et coaching pour la prise de parole le jour J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B18FF0-EA8F-7A3E-D40E-086B6A924134}"/>
              </a:ext>
            </a:extLst>
          </p:cNvPr>
          <p:cNvSpPr txBox="1"/>
          <p:nvPr/>
        </p:nvSpPr>
        <p:spPr>
          <a:xfrm>
            <a:off x="1114006" y="4518166"/>
            <a:ext cx="6388274" cy="8848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5400" marR="10160">
              <a:spcBef>
                <a:spcPts val="290"/>
              </a:spcBef>
            </a:pPr>
            <a:r>
              <a:rPr lang="fr-FR" sz="1100" dirty="0">
                <a:solidFill>
                  <a:srgbClr val="F61633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COÛT DE LA CANDIDATURE :  </a:t>
            </a:r>
          </a:p>
          <a:p>
            <a:pPr marL="25400" marR="10160">
              <a:spcBef>
                <a:spcPts val="290"/>
              </a:spcBef>
            </a:pPr>
            <a:r>
              <a:rPr lang="fr-FR" sz="1100" dirty="0">
                <a:solidFill>
                  <a:srgbClr val="F61633"/>
                </a:solidFill>
                <a:latin typeface="SF Pro Medium"/>
                <a:ea typeface="SF Pro Medium" pitchFamily="2" charset="0"/>
                <a:cs typeface="SF Pro Medium" pitchFamily="2" charset="0"/>
              </a:rPr>
              <a:t>590€ HT </a:t>
            </a: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/>
                <a:ea typeface="SF Pro Medium" pitchFamily="2" charset="0"/>
                <a:cs typeface="SF Pro Medium" pitchFamily="2" charset="0"/>
              </a:rPr>
              <a:t>(- de 10 salariés)</a:t>
            </a:r>
          </a:p>
          <a:p>
            <a:pPr marL="25400" marR="10160">
              <a:spcBef>
                <a:spcPts val="290"/>
              </a:spcBef>
            </a:pPr>
            <a:r>
              <a:rPr lang="fr-FR" sz="1100" dirty="0">
                <a:solidFill>
                  <a:srgbClr val="F61633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990€ HT </a:t>
            </a: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(10-99 salariés) </a:t>
            </a:r>
          </a:p>
          <a:p>
            <a:pPr marL="25400" marR="10160">
              <a:spcBef>
                <a:spcPts val="290"/>
              </a:spcBef>
            </a:pPr>
            <a:r>
              <a:rPr lang="fr-FR" sz="1100" dirty="0">
                <a:solidFill>
                  <a:srgbClr val="F61633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1490€ HT </a:t>
            </a: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(plus de 100 salariés)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5E0D224-46F2-8F63-2E32-CBBCCB06E48D}"/>
              </a:ext>
            </a:extLst>
          </p:cNvPr>
          <p:cNvGrpSpPr/>
          <p:nvPr/>
        </p:nvGrpSpPr>
        <p:grpSpPr>
          <a:xfrm>
            <a:off x="845312" y="409320"/>
            <a:ext cx="3124940" cy="307777"/>
            <a:chOff x="845312" y="409320"/>
            <a:chExt cx="3124940" cy="307777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30AB9239-C999-4A0D-1CCB-3240EAF9F1D7}"/>
                </a:ext>
              </a:extLst>
            </p:cNvPr>
            <p:cNvSpPr/>
            <p:nvPr/>
          </p:nvSpPr>
          <p:spPr>
            <a:xfrm>
              <a:off x="845312" y="427146"/>
              <a:ext cx="1686872" cy="261610"/>
            </a:xfrm>
            <a:prstGeom prst="roundRect">
              <a:avLst/>
            </a:prstGeom>
            <a:solidFill>
              <a:srgbClr val="F616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964930D-634E-BC97-1E41-E52B01284BCA}"/>
                </a:ext>
              </a:extLst>
            </p:cNvPr>
            <p:cNvSpPr txBox="1"/>
            <p:nvPr/>
          </p:nvSpPr>
          <p:spPr>
            <a:xfrm>
              <a:off x="855703" y="409320"/>
              <a:ext cx="3114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>
                  <a:solidFill>
                    <a:schemeClr val="bg1"/>
                  </a:solidFill>
                  <a:latin typeface="SF Pro Semibold" pitchFamily="2" charset="0"/>
                  <a:ea typeface="SF Pro Semibold" pitchFamily="2" charset="0"/>
                  <a:cs typeface="SF Pro Semibold" pitchFamily="2" charset="0"/>
                </a:rPr>
                <a:t>Votre Participation</a:t>
              </a:r>
            </a:p>
          </p:txBody>
        </p:sp>
      </p:grpSp>
      <p:pic>
        <p:nvPicPr>
          <p:cNvPr id="11" name="Image 10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523B2228-B643-839D-DA57-4D3C8FF0C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4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2A3FCFE8-B047-B507-0158-A41CFD0C33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4FFFB7DD-D2E7-47B1-BF91-73D69D91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49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>
            <a:extLst>
              <a:ext uri="{FF2B5EF4-FFF2-40B4-BE49-F238E27FC236}">
                <a16:creationId xmlns:a16="http://schemas.microsoft.com/office/drawing/2014/main" id="{C86A2D9F-9B92-DC88-6794-B0E5F2A91538}"/>
              </a:ext>
            </a:extLst>
          </p:cNvPr>
          <p:cNvSpPr/>
          <p:nvPr/>
        </p:nvSpPr>
        <p:spPr>
          <a:xfrm>
            <a:off x="9897285" y="2565768"/>
            <a:ext cx="1053939" cy="105393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A52E26-977D-02DD-2B3D-B1435C55A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2290"/>
            <a:ext cx="12192000" cy="693471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898AE0A-5545-C0B2-D1E8-7345CAB73125}"/>
              </a:ext>
            </a:extLst>
          </p:cNvPr>
          <p:cNvSpPr txBox="1"/>
          <p:nvPr/>
        </p:nvSpPr>
        <p:spPr>
          <a:xfrm>
            <a:off x="684239" y="2570888"/>
            <a:ext cx="4247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10160">
              <a:spcBef>
                <a:spcPts val="290"/>
              </a:spcBef>
            </a:pPr>
            <a:r>
              <a:rPr lang="fr-FR" sz="160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22 quai Gallieni</a:t>
            </a:r>
            <a:br>
              <a:rPr lang="fr-FR" sz="160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</a:br>
            <a:r>
              <a:rPr lang="fr-FR" sz="160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92150 Suresnes</a:t>
            </a:r>
            <a:br>
              <a:rPr lang="fr-FR" sz="160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</a:br>
            <a:r>
              <a:rPr lang="fr-FR" sz="1600" err="1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www.republikgroup.fr</a:t>
            </a:r>
            <a:endParaRPr lang="fr-FR" sz="1600">
              <a:solidFill>
                <a:schemeClr val="bg1">
                  <a:lumMod val="65000"/>
                </a:schemeClr>
              </a:solidFill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pic>
        <p:nvPicPr>
          <p:cNvPr id="8" name="Image 7" descr="Une image contenant Graphique, logo, Police, symbole&#10;&#10;Description générée automatiquement">
            <a:extLst>
              <a:ext uri="{FF2B5EF4-FFF2-40B4-BE49-F238E27FC236}">
                <a16:creationId xmlns:a16="http://schemas.microsoft.com/office/drawing/2014/main" id="{00762811-F920-498F-2294-C0DE58D9F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20" t="38962" r="28345" b="36289"/>
          <a:stretch/>
        </p:blipFill>
        <p:spPr>
          <a:xfrm>
            <a:off x="684239" y="1642821"/>
            <a:ext cx="2448000" cy="756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ACA9BD5-A4B4-7EDC-9C00-2C8605CF4DAD}"/>
              </a:ext>
            </a:extLst>
          </p:cNvPr>
          <p:cNvSpPr txBox="1"/>
          <p:nvPr/>
        </p:nvSpPr>
        <p:spPr>
          <a:xfrm>
            <a:off x="684239" y="3990192"/>
            <a:ext cx="3243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10160">
              <a:spcBef>
                <a:spcPts val="290"/>
              </a:spcBef>
            </a:pPr>
            <a:r>
              <a:rPr lang="fr-FR" sz="160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Retrouvez toutes </a:t>
            </a:r>
            <a:br>
              <a:rPr lang="fr-FR" sz="160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</a:br>
            <a:r>
              <a:rPr lang="fr-FR" sz="160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les informations </a:t>
            </a:r>
            <a:br>
              <a:rPr lang="fr-FR" sz="160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</a:br>
            <a:r>
              <a:rPr lang="fr-FR" sz="1600">
                <a:solidFill>
                  <a:schemeClr val="bg1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des événements 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397F837-E1B3-041C-ACF3-2C3C4BDE2496}"/>
              </a:ext>
            </a:extLst>
          </p:cNvPr>
          <p:cNvSpPr txBox="1"/>
          <p:nvPr/>
        </p:nvSpPr>
        <p:spPr>
          <a:xfrm>
            <a:off x="684239" y="4730856"/>
            <a:ext cx="433456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5400" marR="10160">
              <a:spcBef>
                <a:spcPts val="290"/>
              </a:spcBef>
            </a:pPr>
            <a:r>
              <a:rPr lang="fr-FR" sz="1600" dirty="0" err="1">
                <a:solidFill>
                  <a:srgbClr val="F61633"/>
                </a:solidFill>
                <a:latin typeface="SF Pro Medium"/>
                <a:ea typeface="SF Pro Medium" pitchFamily="2" charset="0"/>
                <a:cs typeface="SF Pro Medium" pitchFamily="2" charset="0"/>
              </a:rPr>
              <a:t>www.republikgroup-retail.fr</a:t>
            </a:r>
            <a:endParaRPr lang="fr-FR" sz="1600" dirty="0">
              <a:solidFill>
                <a:srgbClr val="F61633"/>
              </a:solidFill>
              <a:latin typeface="SF Pro Medium"/>
              <a:ea typeface="SF Pro Medium" pitchFamily="2" charset="0"/>
              <a:cs typeface="SF Pro Medium" pitchFamily="2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35F586D-B03F-2579-2CCA-B4543348AA6D}"/>
              </a:ext>
            </a:extLst>
          </p:cNvPr>
          <p:cNvCxnSpPr>
            <a:cxnSpLocks/>
          </p:cNvCxnSpPr>
          <p:nvPr/>
        </p:nvCxnSpPr>
        <p:spPr>
          <a:xfrm>
            <a:off x="3772537" y="1595592"/>
            <a:ext cx="0" cy="366681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E5181E0A-2A3E-BAF4-5285-7C0536B6DA7F}"/>
              </a:ext>
            </a:extLst>
          </p:cNvPr>
          <p:cNvSpPr txBox="1"/>
          <p:nvPr/>
        </p:nvSpPr>
        <p:spPr>
          <a:xfrm>
            <a:off x="4213821" y="573679"/>
            <a:ext cx="7340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Vous souhaitez plus d’infos </a:t>
            </a:r>
          </a:p>
          <a:p>
            <a:r>
              <a:rPr lang="fr-FR" sz="280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avant de vous engager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1D7F746-BF7B-BBE6-2E48-DDD29EDC037B}"/>
              </a:ext>
            </a:extLst>
          </p:cNvPr>
          <p:cNvSpPr txBox="1"/>
          <p:nvPr/>
        </p:nvSpPr>
        <p:spPr>
          <a:xfrm>
            <a:off x="3627178" y="3999073"/>
            <a:ext cx="3205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Céline LEVOYER</a:t>
            </a: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Directrice de Projet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endParaRPr lang="fr-FR" sz="800" spc="150" dirty="0">
              <a:solidFill>
                <a:schemeClr val="bg1">
                  <a:lumMod val="65000"/>
                </a:schemeClr>
              </a:solidFill>
              <a:latin typeface="SF Pro Light" pitchFamily="2" charset="0"/>
              <a:ea typeface="SF Pro Light" pitchFamily="2" charset="0"/>
              <a:cs typeface="SF Pro Light" pitchFamily="2" charset="0"/>
            </a:endParaRPr>
          </a:p>
          <a:p>
            <a:pPr algn="ctr"/>
            <a:r>
              <a:rPr lang="fr-FR" sz="800" spc="150" dirty="0">
                <a:solidFill>
                  <a:schemeClr val="bg1"/>
                </a:solidFill>
                <a:latin typeface="SF Pro Light" pitchFamily="2" charset="0"/>
                <a:ea typeface="SF Pro Light" pitchFamily="2" charset="0"/>
                <a:cs typeface="SF Pro Ligh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c.levoyer@republikgroup.fr</a:t>
            </a:r>
            <a:endParaRPr lang="fr-FR" sz="800" spc="150" dirty="0">
              <a:solidFill>
                <a:schemeClr val="bg1"/>
              </a:solidFill>
              <a:latin typeface="SF Pro Light" pitchFamily="2" charset="0"/>
              <a:ea typeface="SF Pro Light" pitchFamily="2" charset="0"/>
              <a:cs typeface="SF Pro Light" pitchFamily="2" charset="0"/>
            </a:endParaRP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06 40 77 13 82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A1E25E4-25EC-A31B-E819-1C835472FEA6}"/>
              </a:ext>
            </a:extLst>
          </p:cNvPr>
          <p:cNvSpPr/>
          <p:nvPr/>
        </p:nvSpPr>
        <p:spPr>
          <a:xfrm>
            <a:off x="4702850" y="2667608"/>
            <a:ext cx="1053939" cy="105393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CD4E31B-229E-01C0-711B-CA46AAA9A5E7}"/>
              </a:ext>
            </a:extLst>
          </p:cNvPr>
          <p:cNvSpPr/>
          <p:nvPr/>
        </p:nvSpPr>
        <p:spPr>
          <a:xfrm>
            <a:off x="7285046" y="2678444"/>
            <a:ext cx="1053939" cy="105393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167A98F-8318-2D70-2CD5-67541E19F1FF}"/>
              </a:ext>
            </a:extLst>
          </p:cNvPr>
          <p:cNvSpPr txBox="1"/>
          <p:nvPr/>
        </p:nvSpPr>
        <p:spPr>
          <a:xfrm>
            <a:off x="6209372" y="3990192"/>
            <a:ext cx="3205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Clotilde CHENEVOY</a:t>
            </a: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Directrice </a:t>
            </a:r>
            <a:r>
              <a:rPr lang="fr-FR" sz="800" spc="150" dirty="0" err="1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Républik</a:t>
            </a: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 </a:t>
            </a:r>
            <a:r>
              <a:rPr lang="fr-FR" sz="800" spc="150" dirty="0" err="1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Retail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endParaRPr lang="fr-FR" sz="800" spc="150" dirty="0">
              <a:solidFill>
                <a:schemeClr val="bg1">
                  <a:lumMod val="65000"/>
                </a:schemeClr>
              </a:solidFill>
              <a:latin typeface="SF Pro Light" pitchFamily="2" charset="0"/>
              <a:ea typeface="SF Pro Light" pitchFamily="2" charset="0"/>
              <a:cs typeface="SF Pro Light" pitchFamily="2" charset="0"/>
            </a:endParaRPr>
          </a:p>
          <a:p>
            <a:pPr algn="ctr"/>
            <a:r>
              <a:rPr lang="fr-FR" sz="800" spc="150" dirty="0">
                <a:solidFill>
                  <a:schemeClr val="bg1"/>
                </a:solidFill>
                <a:latin typeface="SF Pro Light" pitchFamily="2" charset="0"/>
                <a:ea typeface="SF Pro Light" pitchFamily="2" charset="0"/>
                <a:cs typeface="SF Pro Ligh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c.chenevoy@republikgroup.fr</a:t>
            </a:r>
            <a:endParaRPr lang="fr-FR" sz="800" spc="150" dirty="0">
              <a:solidFill>
                <a:schemeClr val="bg1"/>
              </a:solidFill>
              <a:latin typeface="SF Pro Light" pitchFamily="2" charset="0"/>
              <a:ea typeface="SF Pro Light" pitchFamily="2" charset="0"/>
              <a:cs typeface="SF Pro Light" pitchFamily="2" charset="0"/>
            </a:endParaRP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07 50 03 96 57</a:t>
            </a:r>
          </a:p>
        </p:txBody>
      </p:sp>
      <p:pic>
        <p:nvPicPr>
          <p:cNvPr id="7" name="Image 6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360B8230-8FC5-7A1C-E6EA-C94035EC8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  <p:pic>
        <p:nvPicPr>
          <p:cNvPr id="23" name="Image 22" descr="Une image contenant Visage humain, sourire, personne, sourcil&#10;&#10;Description générée automatiquement">
            <a:extLst>
              <a:ext uri="{FF2B5EF4-FFF2-40B4-BE49-F238E27FC236}">
                <a16:creationId xmlns:a16="http://schemas.microsoft.com/office/drawing/2014/main" id="{9D634764-C65D-C828-5BCC-C08D947488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1617" y="2613014"/>
            <a:ext cx="1128518" cy="1143367"/>
          </a:xfrm>
          <a:prstGeom prst="ellipse">
            <a:avLst/>
          </a:prstGeom>
        </p:spPr>
      </p:pic>
      <p:pic>
        <p:nvPicPr>
          <p:cNvPr id="17" name="Image 16" descr="Une image contenant Visage humain, personne, portrait, sourire&#10;&#10;Description générée automatiquement">
            <a:extLst>
              <a:ext uri="{FF2B5EF4-FFF2-40B4-BE49-F238E27FC236}">
                <a16:creationId xmlns:a16="http://schemas.microsoft.com/office/drawing/2014/main" id="{F3D3C1B3-A2D3-0A6A-0790-694EE55E2A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5953" y="2631509"/>
            <a:ext cx="1128514" cy="1147807"/>
          </a:xfrm>
          <a:prstGeom prst="ellipse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065BF03-C75E-5A9A-CBD3-94AB508E66B7}"/>
              </a:ext>
            </a:extLst>
          </p:cNvPr>
          <p:cNvSpPr txBox="1"/>
          <p:nvPr/>
        </p:nvSpPr>
        <p:spPr>
          <a:xfrm>
            <a:off x="8821611" y="3922220"/>
            <a:ext cx="3205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Mathilde STEULET</a:t>
            </a: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Cheffe de Projet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endParaRPr lang="fr-FR" sz="800" spc="150" dirty="0">
              <a:solidFill>
                <a:schemeClr val="bg1">
                  <a:lumMod val="65000"/>
                </a:schemeClr>
              </a:solidFill>
              <a:latin typeface="SF Pro Light" pitchFamily="2" charset="0"/>
              <a:ea typeface="SF Pro Light" pitchFamily="2" charset="0"/>
              <a:cs typeface="SF Pro Light" pitchFamily="2" charset="0"/>
            </a:endParaRPr>
          </a:p>
          <a:p>
            <a:pPr algn="ctr"/>
            <a:r>
              <a:rPr lang="fr-FR" sz="800" spc="150" dirty="0">
                <a:solidFill>
                  <a:schemeClr val="bg1"/>
                </a:solidFill>
                <a:latin typeface="SF Pro Light" pitchFamily="2" charset="0"/>
                <a:ea typeface="SF Pro Light" pitchFamily="2" charset="0"/>
                <a:cs typeface="SF Pro Ligh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m.steulet@republikgroup.fr</a:t>
            </a:r>
            <a:endParaRPr lang="fr-FR" sz="800" spc="150" dirty="0">
              <a:solidFill>
                <a:schemeClr val="bg1"/>
              </a:solidFill>
              <a:latin typeface="SF Pro Light" pitchFamily="2" charset="0"/>
              <a:ea typeface="SF Pro Light" pitchFamily="2" charset="0"/>
              <a:cs typeface="SF Pro Light" pitchFamily="2" charset="0"/>
            </a:endParaRP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06 81 06 48 54</a:t>
            </a:r>
          </a:p>
        </p:txBody>
      </p:sp>
      <p:pic>
        <p:nvPicPr>
          <p:cNvPr id="16" name="Image 15" descr="Une image contenant Visage humain, personne, habits, Cheveux dégradés&#10;&#10;Description générée automatiquement">
            <a:extLst>
              <a:ext uri="{FF2B5EF4-FFF2-40B4-BE49-F238E27FC236}">
                <a16:creationId xmlns:a16="http://schemas.microsoft.com/office/drawing/2014/main" id="{64EDC82A-4621-E656-CF98-E21AEE8441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5666" b="15666"/>
          <a:stretch/>
        </p:blipFill>
        <p:spPr>
          <a:xfrm>
            <a:off x="9897285" y="2672506"/>
            <a:ext cx="1053940" cy="10539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9174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instrument de musique, personne, musique&#10;&#10;Description générée automatiquement">
            <a:extLst>
              <a:ext uri="{FF2B5EF4-FFF2-40B4-BE49-F238E27FC236}">
                <a16:creationId xmlns:a16="http://schemas.microsoft.com/office/drawing/2014/main" id="{4597D236-2620-BBAF-33C6-46BF183FF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34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9B7781A2-F005-26D1-AE8F-F8CE1FE2A2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FAD0C4-9FC5-19A8-9909-ECBCBB4D9D8E}"/>
              </a:ext>
            </a:extLst>
          </p:cNvPr>
          <p:cNvSpPr txBox="1"/>
          <p:nvPr/>
        </p:nvSpPr>
        <p:spPr>
          <a:xfrm>
            <a:off x="-292274" y="1616420"/>
            <a:ext cx="6388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11</a:t>
            </a:r>
            <a:r>
              <a:rPr lang="fr-FR" sz="2800" baseline="300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ème</a:t>
            </a:r>
            <a:r>
              <a:rPr lang="fr-FR" sz="28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 Nuit du Commerce Connecté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2F30CA-9084-1947-D259-F23AD961BFCE}"/>
              </a:ext>
            </a:extLst>
          </p:cNvPr>
          <p:cNvSpPr txBox="1"/>
          <p:nvPr/>
        </p:nvSpPr>
        <p:spPr>
          <a:xfrm>
            <a:off x="-298583" y="2044019"/>
            <a:ext cx="6388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61633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Lundi 18 novembre 2024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E8C6F2-8A9C-2C0B-F7A6-65AC0587D1EB}"/>
              </a:ext>
            </a:extLst>
          </p:cNvPr>
          <p:cNvSpPr txBox="1"/>
          <p:nvPr/>
        </p:nvSpPr>
        <p:spPr>
          <a:xfrm>
            <a:off x="792101" y="2585890"/>
            <a:ext cx="4206906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10160" algn="ctr">
              <a:spcBef>
                <a:spcPts val="290"/>
              </a:spcBef>
            </a:pPr>
            <a:r>
              <a:rPr lang="fr-FR" sz="14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La Nuit du Commerce Connecté c’est l’événement incontournable du </a:t>
            </a:r>
            <a:r>
              <a:rPr lang="fr-FR" sz="1400" dirty="0" err="1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retail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et de l’innovation dans le commerce ! Les trophées sont décernés par 25 PDG et DG du </a:t>
            </a:r>
            <a:r>
              <a:rPr lang="fr-FR" sz="1400" dirty="0" err="1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retail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. C’est l’occasion pour les candidats de se </a:t>
            </a:r>
            <a:r>
              <a:rPr lang="fr-FR" sz="1400" dirty="0" err="1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benchmarker</a:t>
            </a:r>
            <a:r>
              <a:rPr lang="fr-FR" sz="14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 et de rencontrer les plus grands dirigeants d’enseignes en France.</a:t>
            </a:r>
            <a:r>
              <a:rPr lang="fr-FR" sz="1400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endParaRPr lang="fr-FR" sz="1400" dirty="0">
              <a:effectLst/>
            </a:endParaRPr>
          </a:p>
          <a:p>
            <a:pPr marL="25400" marR="10160" algn="ctr">
              <a:spcBef>
                <a:spcPts val="290"/>
              </a:spcBef>
            </a:pPr>
            <a:endParaRPr lang="fr-FR" sz="1100" dirty="0">
              <a:solidFill>
                <a:schemeClr val="bg1">
                  <a:lumMod val="65000"/>
                </a:schemeClr>
              </a:solidFill>
              <a:latin typeface="SF Pro Medium" pitchFamily="2" charset="0"/>
              <a:ea typeface="SF Pro Medium" pitchFamily="2" charset="0"/>
              <a:cs typeface="SF Pro Medium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9EAB1C-07F0-FEEA-7C57-DA1D664F1E54}"/>
              </a:ext>
            </a:extLst>
          </p:cNvPr>
          <p:cNvSpPr txBox="1"/>
          <p:nvPr/>
        </p:nvSpPr>
        <p:spPr>
          <a:xfrm>
            <a:off x="1320821" y="4230456"/>
            <a:ext cx="170418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solidFill>
                  <a:srgbClr val="F61633"/>
                </a:solidFill>
                <a:latin typeface="SF Pro Medium"/>
                <a:cs typeface="Calibri"/>
              </a:rPr>
              <a:t>1000 </a:t>
            </a:r>
            <a:r>
              <a:rPr lang="fr-FR" sz="1100" dirty="0">
                <a:solidFill>
                  <a:srgbClr val="F61633"/>
                </a:solidFill>
                <a:latin typeface="SF Pro Medium"/>
                <a:cs typeface="Calibri"/>
              </a:rPr>
              <a:t>invités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14E49EE-365E-05C1-0762-1FB9146A180D}"/>
              </a:ext>
            </a:extLst>
          </p:cNvPr>
          <p:cNvSpPr txBox="1"/>
          <p:nvPr/>
        </p:nvSpPr>
        <p:spPr>
          <a:xfrm>
            <a:off x="1320821" y="4643613"/>
            <a:ext cx="189059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solidFill>
                  <a:srgbClr val="F61633"/>
                </a:solidFill>
                <a:latin typeface="SF Pro Medium"/>
                <a:cs typeface="Calibri"/>
              </a:rPr>
              <a:t>25</a:t>
            </a:r>
            <a:r>
              <a:rPr lang="fr-FR" sz="1400" dirty="0">
                <a:solidFill>
                  <a:srgbClr val="F61633"/>
                </a:solidFill>
                <a:latin typeface="SF Pro Medium"/>
                <a:cs typeface="Calibri"/>
              </a:rPr>
              <a:t> </a:t>
            </a:r>
            <a:r>
              <a:rPr lang="fr-FR" sz="1100" dirty="0">
                <a:solidFill>
                  <a:srgbClr val="F61633"/>
                </a:solidFill>
                <a:latin typeface="SF Pro Medium"/>
                <a:cs typeface="Calibri"/>
              </a:rPr>
              <a:t>jurés d’exception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2A2960A-A726-0AF6-2428-0EEE8EE36BA5}"/>
              </a:ext>
            </a:extLst>
          </p:cNvPr>
          <p:cNvSpPr txBox="1"/>
          <p:nvPr/>
        </p:nvSpPr>
        <p:spPr>
          <a:xfrm>
            <a:off x="3097350" y="4225340"/>
            <a:ext cx="2059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solidFill>
                  <a:srgbClr val="F61633"/>
                </a:solidFill>
                <a:latin typeface="SF Pro Medium"/>
                <a:cs typeface="Calibri"/>
              </a:rPr>
              <a:t>120</a:t>
            </a:r>
            <a:r>
              <a:rPr lang="fr-FR" sz="1400" dirty="0">
                <a:solidFill>
                  <a:srgbClr val="F61633"/>
                </a:solidFill>
                <a:latin typeface="SF Pro Medium"/>
                <a:cs typeface="Calibri"/>
              </a:rPr>
              <a:t> </a:t>
            </a:r>
            <a:r>
              <a:rPr lang="fr-FR" sz="1100" dirty="0">
                <a:solidFill>
                  <a:srgbClr val="F61633"/>
                </a:solidFill>
                <a:latin typeface="SF Pro Medium"/>
                <a:cs typeface="Calibri"/>
              </a:rPr>
              <a:t>projets innovants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E7DA4B1-16DA-51EC-F149-D26842806286}"/>
              </a:ext>
            </a:extLst>
          </p:cNvPr>
          <p:cNvSpPr txBox="1"/>
          <p:nvPr/>
        </p:nvSpPr>
        <p:spPr>
          <a:xfrm>
            <a:off x="3097350" y="4643613"/>
            <a:ext cx="2059200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solidFill>
                  <a:srgbClr val="F61633"/>
                </a:solidFill>
                <a:latin typeface="SF Pro Medium"/>
                <a:cs typeface="Calibri"/>
              </a:rPr>
              <a:t>2 </a:t>
            </a:r>
            <a:r>
              <a:rPr lang="fr-FR" sz="1100" dirty="0">
                <a:solidFill>
                  <a:srgbClr val="F61633"/>
                </a:solidFill>
                <a:latin typeface="SF Pro Medium"/>
                <a:cs typeface="Calibri"/>
              </a:rPr>
              <a:t>heures-et-demi de show</a:t>
            </a:r>
          </a:p>
          <a:p>
            <a:r>
              <a:rPr lang="fr-FR" sz="1100" dirty="0">
                <a:solidFill>
                  <a:srgbClr val="F61633"/>
                </a:solidFill>
                <a:latin typeface="SF Pro Medium"/>
                <a:cs typeface="Calibri"/>
              </a:rPr>
              <a:t>&amp; un cocktail</a:t>
            </a:r>
          </a:p>
        </p:txBody>
      </p:sp>
      <p:pic>
        <p:nvPicPr>
          <p:cNvPr id="4" name="Image 3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B0954D0B-ACCD-0A73-4BF0-4007F7ADF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21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F5B9FDA-13BA-814D-5A57-89E25AF04B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FAD0C4-9FC5-19A8-9909-ECBCBB4D9D8E}"/>
              </a:ext>
            </a:extLst>
          </p:cNvPr>
          <p:cNvSpPr txBox="1"/>
          <p:nvPr/>
        </p:nvSpPr>
        <p:spPr>
          <a:xfrm>
            <a:off x="1450930" y="2921168"/>
            <a:ext cx="929013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Bonnet Grotesque Nr" panose="020B0506040000020003" pitchFamily="34" charset="77"/>
                <a:ea typeface="SF Pro Semibold" pitchFamily="2" charset="0"/>
                <a:cs typeface="SF Pro Semibold" pitchFamily="2" charset="0"/>
              </a:rPr>
              <a:t>TOUT UN ÉCOSYSTÈME RÉUNI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8E8C6F2-8A9C-2C0B-F7A6-65AC0587D1EB}"/>
              </a:ext>
            </a:extLst>
          </p:cNvPr>
          <p:cNvSpPr txBox="1"/>
          <p:nvPr/>
        </p:nvSpPr>
        <p:spPr>
          <a:xfrm>
            <a:off x="1487297" y="1690769"/>
            <a:ext cx="921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10160" algn="ctr">
              <a:spcBef>
                <a:spcPts val="290"/>
              </a:spcBef>
            </a:pPr>
            <a:r>
              <a:rPr lang="fr-FR" sz="800" spc="200" dirty="0">
                <a:solidFill>
                  <a:schemeClr val="bg1"/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POUR CETTE ONZIÈME ÉDITION, PLUS DE 1000 ACTEURS DE L’ÉCOSYSTÈME </a:t>
            </a:r>
            <a:br>
              <a:rPr lang="fr-FR" sz="800" spc="200" dirty="0">
                <a:solidFill>
                  <a:schemeClr val="bg1"/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200" dirty="0">
                <a:solidFill>
                  <a:schemeClr val="bg1"/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SERONT  RÉUNIS POUR L’ÉVÉNEMENT MAJEUR DE LA FILIÈRE DANS UN CONTEXTE</a:t>
            </a:r>
            <a:br>
              <a:rPr lang="fr-FR" sz="800" spc="200" dirty="0">
                <a:solidFill>
                  <a:schemeClr val="bg1"/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200" dirty="0">
                <a:solidFill>
                  <a:schemeClr val="bg1"/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PARTICULIÈREMENT RICHE OÙ LA FRANCE ACCUEILLE DE GRANDS RASSEMBLEMENTS</a:t>
            </a:r>
            <a:r>
              <a:rPr lang="fr-FR" sz="800" spc="2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.</a:t>
            </a:r>
          </a:p>
        </p:txBody>
      </p:sp>
      <p:pic>
        <p:nvPicPr>
          <p:cNvPr id="5" name="Image 4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2880A4AC-6A4E-0858-3026-2E8470E1C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94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3C6DF09E-E002-B178-F1F2-B1B3E110D9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8827E38-1F43-E9FE-DF1E-E498540C0431}"/>
              </a:ext>
            </a:extLst>
          </p:cNvPr>
          <p:cNvSpPr txBox="1"/>
          <p:nvPr/>
        </p:nvSpPr>
        <p:spPr>
          <a:xfrm>
            <a:off x="1021978" y="2763482"/>
            <a:ext cx="6023058" cy="1469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10160" defTabSz="338400">
              <a:spcBef>
                <a:spcPts val="290"/>
              </a:spcBef>
            </a:pPr>
            <a:r>
              <a:rPr lang="fr-FR" sz="1100">
                <a:solidFill>
                  <a:srgbClr val="F61633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Un focus </a:t>
            </a:r>
            <a:r>
              <a:rPr lang="fr-FR" sz="1100">
                <a:solidFill>
                  <a:schemeClr val="bg1">
                    <a:lumMod val="8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sur les entreprises qui font l’actualité</a:t>
            </a:r>
          </a:p>
          <a:p>
            <a:pPr marL="25400" marR="10160" defTabSz="338400">
              <a:spcBef>
                <a:spcPts val="290"/>
              </a:spcBef>
            </a:pPr>
            <a:r>
              <a:rPr lang="fr-FR" sz="1100">
                <a:solidFill>
                  <a:srgbClr val="F61633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Une présentation </a:t>
            </a:r>
            <a:r>
              <a:rPr lang="fr-FR" sz="1100">
                <a:solidFill>
                  <a:schemeClr val="bg1">
                    <a:lumMod val="8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des grands acteurs du secteur</a:t>
            </a:r>
          </a:p>
          <a:p>
            <a:pPr marL="25400" marR="10160" defTabSz="338400">
              <a:spcBef>
                <a:spcPts val="290"/>
              </a:spcBef>
            </a:pPr>
            <a:r>
              <a:rPr lang="fr-FR" sz="1100">
                <a:solidFill>
                  <a:srgbClr val="F61633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Des innovations récompensées </a:t>
            </a:r>
            <a:r>
              <a:rPr lang="fr-FR" sz="1100">
                <a:solidFill>
                  <a:schemeClr val="bg1">
                    <a:lumMod val="8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par un jury qualifié pour aider </a:t>
            </a:r>
            <a:br>
              <a:rPr lang="fr-FR" sz="1100">
                <a:solidFill>
                  <a:schemeClr val="bg1">
                    <a:lumMod val="8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</a:br>
            <a:r>
              <a:rPr lang="fr-FR" sz="1100">
                <a:solidFill>
                  <a:schemeClr val="bg1">
                    <a:lumMod val="8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les sociétés dans leur développement et leur accès au marché.</a:t>
            </a:r>
          </a:p>
          <a:p>
            <a:pPr marL="25400" marR="10160" defTabSz="338400">
              <a:spcBef>
                <a:spcPts val="290"/>
              </a:spcBef>
            </a:pPr>
            <a:r>
              <a:rPr lang="fr-FR" sz="1100">
                <a:solidFill>
                  <a:srgbClr val="F61633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Des interventions live dynamiques </a:t>
            </a:r>
            <a:r>
              <a:rPr lang="fr-FR" sz="1100">
                <a:solidFill>
                  <a:schemeClr val="bg1">
                    <a:lumMod val="8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toute la soirée.</a:t>
            </a:r>
          </a:p>
          <a:p>
            <a:pPr marL="25400" marR="10160" defTabSz="338400">
              <a:spcBef>
                <a:spcPts val="290"/>
              </a:spcBef>
            </a:pPr>
            <a:r>
              <a:rPr lang="fr-FR" sz="1100">
                <a:solidFill>
                  <a:srgbClr val="F61633"/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Un cocktail networking </a:t>
            </a:r>
            <a:r>
              <a:rPr lang="fr-FR" sz="1100">
                <a:solidFill>
                  <a:schemeClr val="bg1">
                    <a:lumMod val="8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géant et un </a:t>
            </a:r>
            <a:r>
              <a:rPr lang="fr-FR" sz="1100" err="1">
                <a:solidFill>
                  <a:schemeClr val="bg1">
                    <a:lumMod val="8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after</a:t>
            </a:r>
            <a:r>
              <a:rPr lang="fr-FR" sz="1100">
                <a:solidFill>
                  <a:schemeClr val="bg1">
                    <a:lumMod val="85000"/>
                  </a:schemeClr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 VIP.</a:t>
            </a:r>
          </a:p>
          <a:p>
            <a:pPr marL="25400" marR="10160" defTabSz="338400">
              <a:spcBef>
                <a:spcPts val="290"/>
              </a:spcBef>
            </a:pPr>
            <a:endParaRPr lang="fr-FR" sz="1100">
              <a:solidFill>
                <a:schemeClr val="bg1">
                  <a:lumMod val="65000"/>
                </a:schemeClr>
              </a:solidFill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4C3AC5A-20FF-A971-15B5-A561B404F52B}"/>
              </a:ext>
            </a:extLst>
          </p:cNvPr>
          <p:cNvSpPr txBox="1"/>
          <p:nvPr/>
        </p:nvSpPr>
        <p:spPr>
          <a:xfrm>
            <a:off x="1021978" y="1949328"/>
            <a:ext cx="7592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1 an de veille en 1 soirée</a:t>
            </a:r>
          </a:p>
        </p:txBody>
      </p:sp>
      <p:pic>
        <p:nvPicPr>
          <p:cNvPr id="4" name="Image 3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D7C5714A-3017-0711-DE86-6E58C344C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1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4A52E26-977D-02DD-2B3D-B1435C55A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64400" y="-36226"/>
            <a:ext cx="12256400" cy="68942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EC6B779-6DDD-9095-D8C1-AB5FF85BAC29}"/>
              </a:ext>
            </a:extLst>
          </p:cNvPr>
          <p:cNvSpPr txBox="1"/>
          <p:nvPr/>
        </p:nvSpPr>
        <p:spPr>
          <a:xfrm>
            <a:off x="1114007" y="1704994"/>
            <a:ext cx="4060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Les objectifs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898AE0A-5545-C0B2-D1E8-7345CAB73125}"/>
              </a:ext>
            </a:extLst>
          </p:cNvPr>
          <p:cNvSpPr txBox="1"/>
          <p:nvPr/>
        </p:nvSpPr>
        <p:spPr>
          <a:xfrm>
            <a:off x="1114007" y="2397588"/>
            <a:ext cx="63882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10160">
              <a:spcBef>
                <a:spcPts val="290"/>
              </a:spcBef>
            </a:pP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La Nuit du Commerce Connecté a pour objectif de rendre les projets visibles </a:t>
            </a:r>
          </a:p>
          <a:p>
            <a:pPr marL="25400" marR="10160">
              <a:spcBef>
                <a:spcPts val="290"/>
              </a:spcBef>
            </a:pP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et de voir naître des nouvelles opportunités dans un moment de convivialité</a:t>
            </a:r>
          </a:p>
          <a:p>
            <a:pPr marL="25400" marR="10160">
              <a:spcBef>
                <a:spcPts val="290"/>
              </a:spcBef>
            </a:pPr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SF Pro Medium" pitchFamily="2" charset="0"/>
                <a:ea typeface="SF Pro Medium" pitchFamily="2" charset="0"/>
                <a:cs typeface="SF Pro Medium" pitchFamily="2" charset="0"/>
              </a:rPr>
              <a:t>avec la présence de 1000 acteurs de l’écosystème.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4EF164-9A28-55F7-04CF-A2CB4F159F23}"/>
              </a:ext>
            </a:extLst>
          </p:cNvPr>
          <p:cNvSpPr txBox="1"/>
          <p:nvPr/>
        </p:nvSpPr>
        <p:spPr>
          <a:xfrm>
            <a:off x="1306014" y="3429362"/>
            <a:ext cx="2866500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 dirty="0">
                <a:solidFill>
                  <a:srgbClr val="F61633"/>
                </a:solidFill>
                <a:latin typeface="SF Pro Medium"/>
                <a:cs typeface="Calibri"/>
              </a:rPr>
              <a:t>Découvrir près de 12O </a:t>
            </a:r>
            <a:r>
              <a:rPr lang="fr-FR" sz="1100" dirty="0">
                <a:solidFill>
                  <a:schemeClr val="bg1">
                    <a:lumMod val="75000"/>
                  </a:schemeClr>
                </a:solidFill>
                <a:latin typeface="SF Pro Medium"/>
                <a:cs typeface="Calibri"/>
              </a:rPr>
              <a:t>solutions, </a:t>
            </a:r>
            <a:br>
              <a:rPr lang="fr-FR" sz="1100" dirty="0">
                <a:solidFill>
                  <a:schemeClr val="bg1">
                    <a:lumMod val="75000"/>
                  </a:schemeClr>
                </a:solidFill>
                <a:latin typeface="SF Pro Medium"/>
                <a:cs typeface="Calibri"/>
              </a:rPr>
            </a:br>
            <a:r>
              <a:rPr lang="fr-FR" sz="1100" dirty="0">
                <a:solidFill>
                  <a:schemeClr val="bg1">
                    <a:lumMod val="75000"/>
                  </a:schemeClr>
                </a:solidFill>
                <a:latin typeface="SF Pro Medium"/>
                <a:cs typeface="Calibri"/>
              </a:rPr>
              <a:t>projets, services et idées innovantes </a:t>
            </a:r>
            <a:br>
              <a:rPr lang="fr-FR" sz="1100" dirty="0">
                <a:solidFill>
                  <a:schemeClr val="bg1">
                    <a:lumMod val="75000"/>
                  </a:schemeClr>
                </a:solidFill>
                <a:latin typeface="SF Pro Medium"/>
                <a:cs typeface="Calibri"/>
              </a:rPr>
            </a:br>
            <a:r>
              <a:rPr lang="fr-FR" sz="1100" dirty="0">
                <a:solidFill>
                  <a:schemeClr val="bg1">
                    <a:lumMod val="75000"/>
                  </a:schemeClr>
                </a:solidFill>
                <a:latin typeface="SF Pro Medium"/>
                <a:cs typeface="Calibri"/>
              </a:rPr>
              <a:t>sur votre secteur et son devenir.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DF96885-282C-B07B-FDAF-43C14845FE73}"/>
              </a:ext>
            </a:extLst>
          </p:cNvPr>
          <p:cNvSpPr txBox="1"/>
          <p:nvPr/>
        </p:nvSpPr>
        <p:spPr>
          <a:xfrm>
            <a:off x="1114007" y="3392775"/>
            <a:ext cx="28397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F61633"/>
                </a:solidFill>
                <a:latin typeface="SF Pro Medium"/>
                <a:cs typeface="Calibri"/>
              </a:rPr>
              <a:t>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CE7243-D7A9-50CE-6280-59E0B7F4C267}"/>
              </a:ext>
            </a:extLst>
          </p:cNvPr>
          <p:cNvSpPr txBox="1"/>
          <p:nvPr/>
        </p:nvSpPr>
        <p:spPr>
          <a:xfrm>
            <a:off x="1306014" y="4191695"/>
            <a:ext cx="28665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 dirty="0">
                <a:solidFill>
                  <a:srgbClr val="F61633"/>
                </a:solidFill>
                <a:latin typeface="SF Pro Medium"/>
                <a:cs typeface="Calibri"/>
              </a:rPr>
              <a:t>Rendre visible vos projets </a:t>
            </a:r>
            <a:r>
              <a:rPr lang="fr-FR" sz="1100" dirty="0">
                <a:solidFill>
                  <a:schemeClr val="bg1">
                    <a:lumMod val="75000"/>
                  </a:schemeClr>
                </a:solidFill>
                <a:latin typeface="SF Pro Medium"/>
                <a:cs typeface="Calibri"/>
              </a:rPr>
              <a:t>sur une scène de théâtre face à l’ensemble de l’écosystème.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8BB1A1-8220-0CEE-9CE8-C2275C1844C5}"/>
              </a:ext>
            </a:extLst>
          </p:cNvPr>
          <p:cNvSpPr txBox="1"/>
          <p:nvPr/>
        </p:nvSpPr>
        <p:spPr>
          <a:xfrm>
            <a:off x="1124463" y="4151045"/>
            <a:ext cx="36310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F61633"/>
                </a:solidFill>
                <a:latin typeface="SF Pro Medium"/>
                <a:cs typeface="Calibri"/>
              </a:rPr>
              <a:t>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7EAD2CA-39F4-4E9E-FC01-C42BCC4DACFA}"/>
              </a:ext>
            </a:extLst>
          </p:cNvPr>
          <p:cNvSpPr txBox="1"/>
          <p:nvPr/>
        </p:nvSpPr>
        <p:spPr>
          <a:xfrm>
            <a:off x="1306014" y="4848258"/>
            <a:ext cx="28665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 dirty="0">
                <a:solidFill>
                  <a:srgbClr val="F61633"/>
                </a:solidFill>
                <a:latin typeface="SF Pro Medium"/>
                <a:cs typeface="Calibri"/>
              </a:rPr>
              <a:t>Créer des opportunités </a:t>
            </a:r>
            <a:r>
              <a:rPr lang="fr-FR" sz="1100" dirty="0">
                <a:solidFill>
                  <a:schemeClr val="bg1">
                    <a:lumMod val="75000"/>
                  </a:schemeClr>
                </a:solidFill>
                <a:latin typeface="SF Pro Medium"/>
                <a:cs typeface="Calibri"/>
              </a:rPr>
              <a:t>dans un moment de  convivialité !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0E99E0A-4D03-F8AA-BDA4-FD70EF2C55F4}"/>
              </a:ext>
            </a:extLst>
          </p:cNvPr>
          <p:cNvSpPr txBox="1"/>
          <p:nvPr/>
        </p:nvSpPr>
        <p:spPr>
          <a:xfrm>
            <a:off x="1114007" y="4811671"/>
            <a:ext cx="36310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solidFill>
                  <a:srgbClr val="F61633"/>
                </a:solidFill>
                <a:latin typeface="SF Pro Medium"/>
                <a:cs typeface="Calibri"/>
              </a:rPr>
              <a:t>3</a:t>
            </a:r>
          </a:p>
        </p:txBody>
      </p:sp>
      <p:pic>
        <p:nvPicPr>
          <p:cNvPr id="8" name="Image 7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C61D25F0-50D2-71EF-5BD5-1E624C3A8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34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2AB1BA8-F6B2-691D-F952-F50E6613EE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85060"/>
            <a:ext cx="12269972" cy="6949591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95F2E44-B2C4-F3FA-B64D-040759851542}"/>
              </a:ext>
            </a:extLst>
          </p:cNvPr>
          <p:cNvSpPr txBox="1"/>
          <p:nvPr/>
        </p:nvSpPr>
        <p:spPr>
          <a:xfrm>
            <a:off x="2901863" y="2459504"/>
            <a:ext cx="6388274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Bonnet Grotesque Nr" panose="020B0506040000020003" pitchFamily="34" charset="77"/>
                <a:ea typeface="SF Pro Semibold" pitchFamily="2" charset="0"/>
                <a:cs typeface="SF Pro Semibold" pitchFamily="2" charset="0"/>
              </a:rPr>
              <a:t>LE JURY</a:t>
            </a:r>
            <a:br>
              <a:rPr lang="fr-FR" sz="6000" dirty="0">
                <a:solidFill>
                  <a:schemeClr val="bg1"/>
                </a:solidFill>
                <a:latin typeface="Bonnet Grotesque Nr" panose="020B0506040000020003" pitchFamily="34" charset="77"/>
                <a:ea typeface="SF Pro Semibold" pitchFamily="2" charset="0"/>
                <a:cs typeface="SF Pro Semibold" pitchFamily="2" charset="0"/>
              </a:rPr>
            </a:br>
            <a:r>
              <a:rPr lang="fr-FR" sz="6000" dirty="0">
                <a:solidFill>
                  <a:schemeClr val="bg1"/>
                </a:solidFill>
                <a:latin typeface="Bonnet Grotesque Nr" panose="020B0506040000020003" pitchFamily="34" charset="77"/>
                <a:ea typeface="SF Pro Semibold" pitchFamily="2" charset="0"/>
                <a:cs typeface="SF Pro Semibold" pitchFamily="2" charset="0"/>
              </a:rPr>
              <a:t>ÉDITION 2023</a:t>
            </a:r>
          </a:p>
        </p:txBody>
      </p:sp>
      <p:pic>
        <p:nvPicPr>
          <p:cNvPr id="4" name="Image 3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09B62B3D-766E-2806-5E6C-6124DA1F8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2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8E336406-1BA5-64D4-F059-DC7B388C35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64531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D377743A-2942-1746-946D-463236FA6983}"/>
              </a:ext>
            </a:extLst>
          </p:cNvPr>
          <p:cNvSpPr txBox="1"/>
          <p:nvPr/>
        </p:nvSpPr>
        <p:spPr>
          <a:xfrm>
            <a:off x="2958961" y="2378896"/>
            <a:ext cx="203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Laurent MILCHIOR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Gérant</a:t>
            </a: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GROUPE ETAM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B2263A2-CB57-BAEF-941A-26F378F99D92}"/>
              </a:ext>
            </a:extLst>
          </p:cNvPr>
          <p:cNvSpPr txBox="1"/>
          <p:nvPr/>
        </p:nvSpPr>
        <p:spPr>
          <a:xfrm>
            <a:off x="7201039" y="2384863"/>
            <a:ext cx="203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Light" pitchFamily="2" charset="0"/>
                <a:cs typeface="SF Pro Light" pitchFamily="2" charset="0"/>
              </a:rPr>
              <a:t>Guillaume SENECLAUZE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Président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GROUPE MONOPRIX</a:t>
            </a:r>
          </a:p>
          <a:p>
            <a:pPr algn="ctr"/>
            <a:endParaRPr lang="fr-FR" sz="800" spc="100" dirty="0">
              <a:solidFill>
                <a:schemeClr val="bg1"/>
              </a:solidFill>
              <a:latin typeface="SF Pro Semibold" pitchFamily="2" charset="0"/>
              <a:ea typeface="SF Pro Semibold" pitchFamily="2" charset="0"/>
              <a:cs typeface="SF Pro Semibold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8FE123-0DB5-4429-8709-495C9FF39959}"/>
              </a:ext>
            </a:extLst>
          </p:cNvPr>
          <p:cNvSpPr txBox="1"/>
          <p:nvPr/>
        </p:nvSpPr>
        <p:spPr>
          <a:xfrm>
            <a:off x="9346446" y="4264621"/>
            <a:ext cx="203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Patrick SEGHIN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Président Directeur Général</a:t>
            </a:r>
            <a:br>
              <a:rPr lang="fr-FR" sz="9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9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DAMARTEX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0BAB820-8446-63A6-4D2E-07E0C8349EC3}"/>
              </a:ext>
            </a:extLst>
          </p:cNvPr>
          <p:cNvSpPr txBox="1"/>
          <p:nvPr/>
        </p:nvSpPr>
        <p:spPr>
          <a:xfrm>
            <a:off x="858009" y="2378896"/>
            <a:ext cx="203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Jean-Marc BELLAICHE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Président</a:t>
            </a:r>
            <a:endParaRPr lang="fr-FR" sz="800" spc="150" dirty="0">
              <a:solidFill>
                <a:schemeClr val="bg1">
                  <a:lumMod val="65000"/>
                </a:schemeClr>
              </a:solidFill>
              <a:latin typeface="SF Pro Light" pitchFamily="2" charset="0"/>
              <a:ea typeface="SF Pro Light" pitchFamily="2" charset="0"/>
              <a:cs typeface="SF Pro Light" pitchFamily="2" charset="0"/>
            </a:endParaRP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GROUPE PRINTEMPS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4A3ECCA8-9EC8-E27C-3094-D4F14581BDA1}"/>
              </a:ext>
            </a:extLst>
          </p:cNvPr>
          <p:cNvSpPr txBox="1"/>
          <p:nvPr/>
        </p:nvSpPr>
        <p:spPr>
          <a:xfrm>
            <a:off x="858009" y="6190438"/>
            <a:ext cx="203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Isabelle HERMAN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Directrice Générale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KFC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C437B62-AADA-6EC9-9BFA-39F117E4257A}"/>
              </a:ext>
            </a:extLst>
          </p:cNvPr>
          <p:cNvGrpSpPr/>
          <p:nvPr/>
        </p:nvGrpSpPr>
        <p:grpSpPr>
          <a:xfrm>
            <a:off x="700657" y="402419"/>
            <a:ext cx="1908278" cy="307777"/>
            <a:chOff x="845312" y="404062"/>
            <a:chExt cx="1908278" cy="307777"/>
          </a:xfrm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5A7AD97D-4E71-4DA1-6D2F-40C356C232A1}"/>
                </a:ext>
              </a:extLst>
            </p:cNvPr>
            <p:cNvSpPr/>
            <p:nvPr/>
          </p:nvSpPr>
          <p:spPr>
            <a:xfrm>
              <a:off x="845312" y="427146"/>
              <a:ext cx="983488" cy="261610"/>
            </a:xfrm>
            <a:prstGeom prst="roundRect">
              <a:avLst/>
            </a:prstGeom>
            <a:solidFill>
              <a:srgbClr val="F616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4CF7291F-B055-5BB0-3A36-2914B5A74802}"/>
                </a:ext>
              </a:extLst>
            </p:cNvPr>
            <p:cNvSpPr txBox="1"/>
            <p:nvPr/>
          </p:nvSpPr>
          <p:spPr>
            <a:xfrm>
              <a:off x="865169" y="404062"/>
              <a:ext cx="18884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  <a:latin typeface="SF Pro Semibold" pitchFamily="2" charset="0"/>
                  <a:ea typeface="SF Pro Semibold" pitchFamily="2" charset="0"/>
                  <a:cs typeface="SF Pro Semibold" pitchFamily="2" charset="0"/>
                </a:rPr>
                <a:t>Le Jury</a:t>
              </a:r>
            </a:p>
          </p:txBody>
        </p:sp>
      </p:grpSp>
      <p:pic>
        <p:nvPicPr>
          <p:cNvPr id="6" name="Image 5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2FBEA6B3-85C3-761D-14AD-8879AB8C4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  <p:pic>
        <p:nvPicPr>
          <p:cNvPr id="1036" name="Picture 12" descr="Karine SCHRENZEL">
            <a:extLst>
              <a:ext uri="{FF2B5EF4-FFF2-40B4-BE49-F238E27FC236}">
                <a16:creationId xmlns:a16="http://schemas.microsoft.com/office/drawing/2014/main" id="{B30FEF4B-5A6D-459E-1B8E-0995B07F1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43" y="865138"/>
            <a:ext cx="1298894" cy="15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3209BCE-064B-1DD7-FE69-55B904BCBC90}"/>
              </a:ext>
            </a:extLst>
          </p:cNvPr>
          <p:cNvSpPr txBox="1"/>
          <p:nvPr/>
        </p:nvSpPr>
        <p:spPr>
          <a:xfrm>
            <a:off x="5078476" y="2378896"/>
            <a:ext cx="203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Laura TOLEDANO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Général Manager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ZALANDO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DACCA58-658B-1DBF-8046-02C7E615E91F}"/>
              </a:ext>
            </a:extLst>
          </p:cNvPr>
          <p:cNvSpPr txBox="1"/>
          <p:nvPr/>
        </p:nvSpPr>
        <p:spPr>
          <a:xfrm>
            <a:off x="8952136" y="2386719"/>
            <a:ext cx="27635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Emma RECCO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Directrice Stratégie et Développement</a:t>
            </a:r>
          </a:p>
          <a:p>
            <a:pPr algn="ctr"/>
            <a:r>
              <a:rPr lang="fr-FR" sz="9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IKEA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5E5E9D-226B-7C0A-08BA-0E3B62F3EC99}"/>
              </a:ext>
            </a:extLst>
          </p:cNvPr>
          <p:cNvSpPr txBox="1"/>
          <p:nvPr/>
        </p:nvSpPr>
        <p:spPr>
          <a:xfrm>
            <a:off x="842090" y="4275982"/>
            <a:ext cx="203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Philippe BERLAN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Directeur Général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LA REDOUTE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DBC4FC0-FA50-3221-0C14-BD76AC29B4E8}"/>
              </a:ext>
            </a:extLst>
          </p:cNvPr>
          <p:cNvSpPr txBox="1"/>
          <p:nvPr/>
        </p:nvSpPr>
        <p:spPr>
          <a:xfrm>
            <a:off x="2956500" y="4272865"/>
            <a:ext cx="203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 err="1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Jessyn</a:t>
            </a:r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 KATCHERA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Directeur E-commerce</a:t>
            </a: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CARREFOUR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86D6D0-092E-52AA-701B-70FE7B32BF86}"/>
              </a:ext>
            </a:extLst>
          </p:cNvPr>
          <p:cNvSpPr txBox="1"/>
          <p:nvPr/>
        </p:nvSpPr>
        <p:spPr>
          <a:xfrm>
            <a:off x="5081633" y="4305646"/>
            <a:ext cx="203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Frédérique GIAVARINI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Directrice Générale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NATURE &amp; DÉCOUVERTES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833D4E4-1F2C-5A28-8CE4-20F87FEB162B}"/>
              </a:ext>
            </a:extLst>
          </p:cNvPr>
          <p:cNvSpPr txBox="1"/>
          <p:nvPr/>
        </p:nvSpPr>
        <p:spPr>
          <a:xfrm>
            <a:off x="7209287" y="4274014"/>
            <a:ext cx="20562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Fabio RINALDI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Président du Directoire</a:t>
            </a:r>
            <a:br>
              <a:rPr lang="fr-FR" sz="9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9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BIGMAT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62EC6A-E259-7E92-6450-27EE0E554348}"/>
              </a:ext>
            </a:extLst>
          </p:cNvPr>
          <p:cNvSpPr txBox="1"/>
          <p:nvPr/>
        </p:nvSpPr>
        <p:spPr>
          <a:xfrm>
            <a:off x="2956501" y="6190438"/>
            <a:ext cx="203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Jacques BAUZOZ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Président Directeur Général</a:t>
            </a:r>
            <a:br>
              <a:rPr lang="fr-FR" sz="9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9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JOUECULB</a:t>
            </a:r>
          </a:p>
        </p:txBody>
      </p:sp>
      <p:pic>
        <p:nvPicPr>
          <p:cNvPr id="2" name="Image 1" descr="Une image contenant personne, Visage humain, sourire, habits&#10;&#10;Description générée automatiquement">
            <a:extLst>
              <a:ext uri="{FF2B5EF4-FFF2-40B4-BE49-F238E27FC236}">
                <a16:creationId xmlns:a16="http://schemas.microsoft.com/office/drawing/2014/main" id="{B38E326C-5D0D-CD4C-EA3B-826647D871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0" r="4320" b="4633"/>
          <a:stretch/>
        </p:blipFill>
        <p:spPr>
          <a:xfrm>
            <a:off x="1208489" y="867083"/>
            <a:ext cx="1315136" cy="1530349"/>
          </a:xfrm>
          <a:prstGeom prst="rect">
            <a:avLst/>
          </a:prstGeom>
        </p:spPr>
      </p:pic>
      <p:pic>
        <p:nvPicPr>
          <p:cNvPr id="7" name="Picture 4" descr="Laurent MILCHIOR">
            <a:extLst>
              <a:ext uri="{FF2B5EF4-FFF2-40B4-BE49-F238E27FC236}">
                <a16:creationId xmlns:a16="http://schemas.microsoft.com/office/drawing/2014/main" id="{8D3DE5E4-D0A2-9461-63DB-5841F1CF6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640" y="865777"/>
            <a:ext cx="1301721" cy="153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Laura TOLEDANO">
            <a:extLst>
              <a:ext uri="{FF2B5EF4-FFF2-40B4-BE49-F238E27FC236}">
                <a16:creationId xmlns:a16="http://schemas.microsoft.com/office/drawing/2014/main" id="{B0916909-8269-DFCB-95EB-CC2BA1062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572" y="854950"/>
            <a:ext cx="1306286" cy="151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Guillaume SENECLAUZE">
            <a:extLst>
              <a:ext uri="{FF2B5EF4-FFF2-40B4-BE49-F238E27FC236}">
                <a16:creationId xmlns:a16="http://schemas.microsoft.com/office/drawing/2014/main" id="{C84DE674-B626-4315-65D3-E7061B8C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28" y="854950"/>
            <a:ext cx="1306286" cy="153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mma RECCO">
            <a:extLst>
              <a:ext uri="{FF2B5EF4-FFF2-40B4-BE49-F238E27FC236}">
                <a16:creationId xmlns:a16="http://schemas.microsoft.com/office/drawing/2014/main" id="{43E5EFCC-D701-8C6D-D993-1407895A1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463" y="859174"/>
            <a:ext cx="1298894" cy="152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Philippe BERLAN">
            <a:extLst>
              <a:ext uri="{FF2B5EF4-FFF2-40B4-BE49-F238E27FC236}">
                <a16:creationId xmlns:a16="http://schemas.microsoft.com/office/drawing/2014/main" id="{7895C99E-D1BF-C7D2-2D1C-302918540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89" y="2847185"/>
            <a:ext cx="1296588" cy="142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Jessyn KATCHERA">
            <a:extLst>
              <a:ext uri="{FF2B5EF4-FFF2-40B4-BE49-F238E27FC236}">
                <a16:creationId xmlns:a16="http://schemas.microsoft.com/office/drawing/2014/main" id="{3332B24F-27E0-7EA4-1D87-A18954BBA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690" y="2833295"/>
            <a:ext cx="1305956" cy="14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1" descr="Frédérique GIAVARINI">
            <a:extLst>
              <a:ext uri="{FF2B5EF4-FFF2-40B4-BE49-F238E27FC236}">
                <a16:creationId xmlns:a16="http://schemas.microsoft.com/office/drawing/2014/main" id="{D384F0BF-40B0-194A-645D-D1C48B203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23" y="2868381"/>
            <a:ext cx="1291678" cy="143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Fabio RINALDI">
            <a:extLst>
              <a:ext uri="{FF2B5EF4-FFF2-40B4-BE49-F238E27FC236}">
                <a16:creationId xmlns:a16="http://schemas.microsoft.com/office/drawing/2014/main" id="{D1073EF4-1082-71E8-25F9-6FE78DC5B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092" y="2833295"/>
            <a:ext cx="1306286" cy="144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 descr="Patrick SEGHIN">
            <a:extLst>
              <a:ext uri="{FF2B5EF4-FFF2-40B4-BE49-F238E27FC236}">
                <a16:creationId xmlns:a16="http://schemas.microsoft.com/office/drawing/2014/main" id="{9BABBCE8-DF8D-7B22-F3A8-E484961AC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20" y="2840850"/>
            <a:ext cx="1379084" cy="141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Isabelle HERMAN">
            <a:extLst>
              <a:ext uri="{FF2B5EF4-FFF2-40B4-BE49-F238E27FC236}">
                <a16:creationId xmlns:a16="http://schemas.microsoft.com/office/drawing/2014/main" id="{303ACBDD-EBEB-E217-51F9-2835BBFC2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62" y="4707147"/>
            <a:ext cx="1296588" cy="147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Jacques BAUDOZ">
            <a:extLst>
              <a:ext uri="{FF2B5EF4-FFF2-40B4-BE49-F238E27FC236}">
                <a16:creationId xmlns:a16="http://schemas.microsoft.com/office/drawing/2014/main" id="{269C222F-5925-16BA-76C8-18CE804AC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252" y="4736112"/>
            <a:ext cx="1304710" cy="147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1" descr="Arnaud MEYRANT">
            <a:extLst>
              <a:ext uri="{FF2B5EF4-FFF2-40B4-BE49-F238E27FC236}">
                <a16:creationId xmlns:a16="http://schemas.microsoft.com/office/drawing/2014/main" id="{900FED1E-0091-DE56-2744-BEB544ECE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307" y="4757064"/>
            <a:ext cx="1298894" cy="147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7DC720F3-E097-76A4-74E4-BEC2382E0E39}"/>
              </a:ext>
            </a:extLst>
          </p:cNvPr>
          <p:cNvSpPr txBox="1"/>
          <p:nvPr/>
        </p:nvSpPr>
        <p:spPr>
          <a:xfrm>
            <a:off x="5073715" y="6214743"/>
            <a:ext cx="203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Arnaud MEYRANT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Directeur Stratégie</a:t>
            </a:r>
            <a:br>
              <a:rPr lang="fr-FR" sz="9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9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GROUPE CORA</a:t>
            </a:r>
          </a:p>
        </p:txBody>
      </p:sp>
      <p:pic>
        <p:nvPicPr>
          <p:cNvPr id="42" name="Picture 4" descr="Marc TÉNART">
            <a:extLst>
              <a:ext uri="{FF2B5EF4-FFF2-40B4-BE49-F238E27FC236}">
                <a16:creationId xmlns:a16="http://schemas.microsoft.com/office/drawing/2014/main" id="{C5D5DE32-DB88-BB94-6500-58507C0E4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911"/>
          <a:stretch/>
        </p:blipFill>
        <p:spPr bwMode="auto">
          <a:xfrm>
            <a:off x="7522194" y="4757064"/>
            <a:ext cx="1366082" cy="147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2E931965-4E8D-41B3-3BE9-05F68B260EE4}"/>
              </a:ext>
            </a:extLst>
          </p:cNvPr>
          <p:cNvSpPr txBox="1"/>
          <p:nvPr/>
        </p:nvSpPr>
        <p:spPr>
          <a:xfrm>
            <a:off x="7190929" y="6236688"/>
            <a:ext cx="203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Marc TÉNART</a:t>
            </a:r>
          </a:p>
          <a:p>
            <a:pPr algn="ctr"/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Président Directeur Général</a:t>
            </a:r>
            <a:br>
              <a:rPr lang="fr-FR" sz="9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9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LAPEYRE</a:t>
            </a:r>
          </a:p>
        </p:txBody>
      </p:sp>
    </p:spTree>
    <p:extLst>
      <p:ext uri="{BB962C8B-B14F-4D97-AF65-F5344CB8AC3E}">
        <p14:creationId xmlns:p14="http://schemas.microsoft.com/office/powerpoint/2010/main" val="2958513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8E336406-1BA5-64D4-F059-DC7B388C35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64531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D377743A-2942-1746-946D-463236FA6983}"/>
              </a:ext>
            </a:extLst>
          </p:cNvPr>
          <p:cNvSpPr txBox="1"/>
          <p:nvPr/>
        </p:nvSpPr>
        <p:spPr>
          <a:xfrm>
            <a:off x="2958961" y="2378896"/>
            <a:ext cx="203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Olivier COHN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Directeur Général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BEST WESTERN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B2263A2-CB57-BAEF-941A-26F378F99D92}"/>
              </a:ext>
            </a:extLst>
          </p:cNvPr>
          <p:cNvSpPr txBox="1"/>
          <p:nvPr/>
        </p:nvSpPr>
        <p:spPr>
          <a:xfrm>
            <a:off x="7201039" y="2384863"/>
            <a:ext cx="203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Anne LAURE COUPLET 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Directrice Générale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THE KOOPLES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28FE123-0DB5-4429-8709-495C9FF39959}"/>
              </a:ext>
            </a:extLst>
          </p:cNvPr>
          <p:cNvSpPr txBox="1"/>
          <p:nvPr/>
        </p:nvSpPr>
        <p:spPr>
          <a:xfrm>
            <a:off x="9346446" y="4264621"/>
            <a:ext cx="203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Jean-Yves GRAS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Directeur Général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COLISSIMO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0BAB820-8446-63A6-4D2E-07E0C8349EC3}"/>
              </a:ext>
            </a:extLst>
          </p:cNvPr>
          <p:cNvSpPr txBox="1"/>
          <p:nvPr/>
        </p:nvSpPr>
        <p:spPr>
          <a:xfrm>
            <a:off x="858009" y="2378896"/>
            <a:ext cx="203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Karine SCHRENZEL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Directrice Générale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SHOPINVEST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C437B62-AADA-6EC9-9BFA-39F117E4257A}"/>
              </a:ext>
            </a:extLst>
          </p:cNvPr>
          <p:cNvGrpSpPr/>
          <p:nvPr/>
        </p:nvGrpSpPr>
        <p:grpSpPr>
          <a:xfrm>
            <a:off x="700657" y="402419"/>
            <a:ext cx="1908278" cy="307777"/>
            <a:chOff x="845312" y="404062"/>
            <a:chExt cx="1908278" cy="307777"/>
          </a:xfrm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5A7AD97D-4E71-4DA1-6D2F-40C356C232A1}"/>
                </a:ext>
              </a:extLst>
            </p:cNvPr>
            <p:cNvSpPr/>
            <p:nvPr/>
          </p:nvSpPr>
          <p:spPr>
            <a:xfrm>
              <a:off x="845312" y="427146"/>
              <a:ext cx="983488" cy="261610"/>
            </a:xfrm>
            <a:prstGeom prst="roundRect">
              <a:avLst/>
            </a:prstGeom>
            <a:solidFill>
              <a:srgbClr val="F6163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4CF7291F-B055-5BB0-3A36-2914B5A74802}"/>
                </a:ext>
              </a:extLst>
            </p:cNvPr>
            <p:cNvSpPr txBox="1"/>
            <p:nvPr/>
          </p:nvSpPr>
          <p:spPr>
            <a:xfrm>
              <a:off x="865169" y="404062"/>
              <a:ext cx="18884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  <a:latin typeface="SF Pro Semibold" pitchFamily="2" charset="0"/>
                  <a:ea typeface="SF Pro Semibold" pitchFamily="2" charset="0"/>
                  <a:cs typeface="SF Pro Semibold" pitchFamily="2" charset="0"/>
                </a:rPr>
                <a:t>Le Jury</a:t>
              </a:r>
            </a:p>
          </p:txBody>
        </p:sp>
      </p:grpSp>
      <p:pic>
        <p:nvPicPr>
          <p:cNvPr id="6" name="Image 5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2FBEA6B3-85C3-761D-14AD-8879AB8C4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586" y="6114351"/>
            <a:ext cx="1652414" cy="737118"/>
          </a:xfrm>
          <a:prstGeom prst="rect">
            <a:avLst/>
          </a:prstGeom>
        </p:spPr>
      </p:pic>
      <p:pic>
        <p:nvPicPr>
          <p:cNvPr id="1030" name="Picture 6" descr="Olivier COHN">
            <a:extLst>
              <a:ext uri="{FF2B5EF4-FFF2-40B4-BE49-F238E27FC236}">
                <a16:creationId xmlns:a16="http://schemas.microsoft.com/office/drawing/2014/main" id="{337CA45E-5F46-7A8E-EEA4-2DBA5357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782" y="883674"/>
            <a:ext cx="1304710" cy="15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ne Laure COUPLET">
            <a:extLst>
              <a:ext uri="{FF2B5EF4-FFF2-40B4-BE49-F238E27FC236}">
                <a16:creationId xmlns:a16="http://schemas.microsoft.com/office/drawing/2014/main" id="{55126F82-1700-05B5-458E-5F9734EF1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510" y="887494"/>
            <a:ext cx="1304710" cy="150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Jean-Yves GRAS">
            <a:extLst>
              <a:ext uri="{FF2B5EF4-FFF2-40B4-BE49-F238E27FC236}">
                <a16:creationId xmlns:a16="http://schemas.microsoft.com/office/drawing/2014/main" id="{3633ADAB-C702-CE69-A405-E5456B9FA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710" y="2825172"/>
            <a:ext cx="1379445" cy="142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arine SCHRENZEL">
            <a:extLst>
              <a:ext uri="{FF2B5EF4-FFF2-40B4-BE49-F238E27FC236}">
                <a16:creationId xmlns:a16="http://schemas.microsoft.com/office/drawing/2014/main" id="{B30FEF4B-5A6D-459E-1B8E-0995B07F1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43" y="865138"/>
            <a:ext cx="1298894" cy="15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hierry SINQUIN">
            <a:extLst>
              <a:ext uri="{FF2B5EF4-FFF2-40B4-BE49-F238E27FC236}">
                <a16:creationId xmlns:a16="http://schemas.microsoft.com/office/drawing/2014/main" id="{ED7C0489-25B4-88C8-8CF3-C72FA5DFD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650" y="885584"/>
            <a:ext cx="1377505" cy="15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édric LECOLLEY">
            <a:extLst>
              <a:ext uri="{FF2B5EF4-FFF2-40B4-BE49-F238E27FC236}">
                <a16:creationId xmlns:a16="http://schemas.microsoft.com/office/drawing/2014/main" id="{1B69ECA4-7BA7-0700-3989-EAEC7D76C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690" y="2828433"/>
            <a:ext cx="1298894" cy="142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amien DEFFOREY">
            <a:extLst>
              <a:ext uri="{FF2B5EF4-FFF2-40B4-BE49-F238E27FC236}">
                <a16:creationId xmlns:a16="http://schemas.microsoft.com/office/drawing/2014/main" id="{25010772-1BCD-D77F-709E-3FEC3018C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38" y="876316"/>
            <a:ext cx="1298894" cy="149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Flavien D'AUDIFFRET">
            <a:extLst>
              <a:ext uri="{FF2B5EF4-FFF2-40B4-BE49-F238E27FC236}">
                <a16:creationId xmlns:a16="http://schemas.microsoft.com/office/drawing/2014/main" id="{C8483561-F0E1-C688-545B-D189D81D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43" y="2852260"/>
            <a:ext cx="1298894" cy="142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Raphaël  PALTI">
            <a:extLst>
              <a:ext uri="{FF2B5EF4-FFF2-40B4-BE49-F238E27FC236}">
                <a16:creationId xmlns:a16="http://schemas.microsoft.com/office/drawing/2014/main" id="{10E5B4E0-4306-1128-ED61-8D0F6C71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738" y="2825172"/>
            <a:ext cx="1298894" cy="144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Gauthier DURAND DELBECQUE">
            <a:extLst>
              <a:ext uri="{FF2B5EF4-FFF2-40B4-BE49-F238E27FC236}">
                <a16:creationId xmlns:a16="http://schemas.microsoft.com/office/drawing/2014/main" id="{3D5FB4A5-73F0-0C96-CF1E-BFEFA55A7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724" y="2836014"/>
            <a:ext cx="1298894" cy="144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3209BCE-064B-1DD7-FE69-55B904BCBC90}"/>
              </a:ext>
            </a:extLst>
          </p:cNvPr>
          <p:cNvSpPr txBox="1"/>
          <p:nvPr/>
        </p:nvSpPr>
        <p:spPr>
          <a:xfrm>
            <a:off x="5078476" y="2378896"/>
            <a:ext cx="203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Damien DEFFOREY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Président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STOKOMANI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DACCA58-658B-1DBF-8046-02C7E615E91F}"/>
              </a:ext>
            </a:extLst>
          </p:cNvPr>
          <p:cNvSpPr txBox="1"/>
          <p:nvPr/>
        </p:nvSpPr>
        <p:spPr>
          <a:xfrm>
            <a:off x="9408642" y="2382157"/>
            <a:ext cx="203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Thierry SINQUIN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Président Directeur Général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FEU VERT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5E5E9D-226B-7C0A-08BA-0E3B62F3EC99}"/>
              </a:ext>
            </a:extLst>
          </p:cNvPr>
          <p:cNvSpPr txBox="1"/>
          <p:nvPr/>
        </p:nvSpPr>
        <p:spPr>
          <a:xfrm>
            <a:off x="842090" y="4248940"/>
            <a:ext cx="203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Flavien D’AUDIFFRET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Directeur Général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THOM GROUP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DBC4FC0-FA50-3221-0C14-BD76AC29B4E8}"/>
              </a:ext>
            </a:extLst>
          </p:cNvPr>
          <p:cNvSpPr txBox="1"/>
          <p:nvPr/>
        </p:nvSpPr>
        <p:spPr>
          <a:xfrm>
            <a:off x="2956501" y="4248940"/>
            <a:ext cx="203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Cédric LECOLLEY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Directeur Commercial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GS1 FRANCE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86D6D0-092E-52AA-701B-70FE7B32BF86}"/>
              </a:ext>
            </a:extLst>
          </p:cNvPr>
          <p:cNvSpPr txBox="1"/>
          <p:nvPr/>
        </p:nvSpPr>
        <p:spPr>
          <a:xfrm>
            <a:off x="5080000" y="4276972"/>
            <a:ext cx="203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Raphaël PALTI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Président Fondateur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ALTAVIA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833D4E4-1F2C-5A28-8CE4-20F87FEB162B}"/>
              </a:ext>
            </a:extLst>
          </p:cNvPr>
          <p:cNvSpPr txBox="1"/>
          <p:nvPr/>
        </p:nvSpPr>
        <p:spPr>
          <a:xfrm>
            <a:off x="7209287" y="4274014"/>
            <a:ext cx="205622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Gauthier DURAND DELBECQUE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Directeur Général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MAXXING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62EC6A-E259-7E92-6450-27EE0E554348}"/>
              </a:ext>
            </a:extLst>
          </p:cNvPr>
          <p:cNvSpPr txBox="1"/>
          <p:nvPr/>
        </p:nvSpPr>
        <p:spPr>
          <a:xfrm>
            <a:off x="828756" y="6217631"/>
            <a:ext cx="203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spc="100" dirty="0">
                <a:solidFill>
                  <a:schemeClr val="bg1"/>
                </a:solidFill>
                <a:latin typeface="SF Pro Semibold" pitchFamily="2" charset="0"/>
                <a:ea typeface="SF Pro Semibold" pitchFamily="2" charset="0"/>
                <a:cs typeface="SF Pro Semibold" pitchFamily="2" charset="0"/>
              </a:rPr>
              <a:t>Sydney PALTI</a:t>
            </a:r>
          </a:p>
          <a:p>
            <a:pPr algn="ctr"/>
            <a:r>
              <a:rPr lang="fr-FR" sz="7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Directeur Général Délégué</a:t>
            </a:r>
            <a:b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</a:br>
            <a:r>
              <a:rPr lang="fr-FR" sz="800" spc="150" dirty="0">
                <a:solidFill>
                  <a:schemeClr val="bg1">
                    <a:lumMod val="65000"/>
                  </a:schemeClr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ALTAVIA</a:t>
            </a:r>
          </a:p>
        </p:txBody>
      </p:sp>
      <p:pic>
        <p:nvPicPr>
          <p:cNvPr id="20" name="Image 19" descr="Une image contenant personne, habits, Visage humain, haut&#10;&#10;Description générée automatiquement">
            <a:extLst>
              <a:ext uri="{FF2B5EF4-FFF2-40B4-BE49-F238E27FC236}">
                <a16:creationId xmlns:a16="http://schemas.microsoft.com/office/drawing/2014/main" id="{0E223DA6-92D3-55E8-225A-A5007EACFB6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0455" t="12553" r="40974" b="65804"/>
          <a:stretch/>
        </p:blipFill>
        <p:spPr>
          <a:xfrm>
            <a:off x="1192401" y="4757792"/>
            <a:ext cx="1304710" cy="145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540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0da1dcf-71f3-4166-ac17-aaf38563c596">
      <Terms xmlns="http://schemas.microsoft.com/office/infopath/2007/PartnerControls"/>
    </lcf76f155ced4ddcb4097134ff3c332f>
    <TaxCatchAll xmlns="bf06699e-ebc3-47ab-8c18-73eb32876d9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3D3D2D89E6C648A1AF7FEEFB761FCD" ma:contentTypeVersion="22" ma:contentTypeDescription="Crée un document." ma:contentTypeScope="" ma:versionID="6bc5af1d3a88f39ae850128a305d3905">
  <xsd:schema xmlns:xsd="http://www.w3.org/2001/XMLSchema" xmlns:xs="http://www.w3.org/2001/XMLSchema" xmlns:p="http://schemas.microsoft.com/office/2006/metadata/properties" xmlns:ns2="a0da1dcf-71f3-4166-ac17-aaf38563c596" xmlns:ns3="bf06699e-ebc3-47ab-8c18-73eb32876d9d" targetNamespace="http://schemas.microsoft.com/office/2006/metadata/properties" ma:root="true" ma:fieldsID="6f0f00f8a0104d70f0493bcb22005908" ns2:_="" ns3:_="">
    <xsd:import namespace="a0da1dcf-71f3-4166-ac17-aaf38563c596"/>
    <xsd:import namespace="bf06699e-ebc3-47ab-8c18-73eb32876d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da1dcf-71f3-4166-ac17-aaf38563c5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3987c3f9-7cf8-4bb8-bac4-d02b123926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06699e-ebc3-47ab-8c18-73eb32876d9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b57e2ff-f02a-4b3e-bc2a-f6c6828e20bb}" ma:internalName="TaxCatchAll" ma:showField="CatchAllData" ma:web="bf06699e-ebc3-47ab-8c18-73eb32876d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DD0CCA-2873-4182-B900-DD5683B0E8C7}">
  <ds:schemaRefs>
    <ds:schemaRef ds:uri="6a10e30a-529a-4fd9-b840-608e0c39d0cb"/>
    <ds:schemaRef ds:uri="http://schemas.microsoft.com/office/infopath/2007/PartnerControls"/>
    <ds:schemaRef ds:uri="5ab1b07a-9478-4681-8f72-837ec736b14c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a0da1dcf-71f3-4166-ac17-aaf38563c596"/>
    <ds:schemaRef ds:uri="bf06699e-ebc3-47ab-8c18-73eb32876d9d"/>
  </ds:schemaRefs>
</ds:datastoreItem>
</file>

<file path=customXml/itemProps2.xml><?xml version="1.0" encoding="utf-8"?>
<ds:datastoreItem xmlns:ds="http://schemas.openxmlformats.org/officeDocument/2006/customXml" ds:itemID="{F3E50642-0541-4404-8AAA-779A8D8F67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da1dcf-71f3-4166-ac17-aaf38563c596"/>
    <ds:schemaRef ds:uri="bf06699e-ebc3-47ab-8c18-73eb32876d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845AA9-9B8D-4CD2-822D-FF5B0306E0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1167</Words>
  <Application>Microsoft Macintosh PowerPoint</Application>
  <PresentationFormat>Grand écran</PresentationFormat>
  <Paragraphs>176</Paragraphs>
  <Slides>21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0" baseType="lpstr">
      <vt:lpstr>Aptos</vt:lpstr>
      <vt:lpstr>Arial</vt:lpstr>
      <vt:lpstr>Bonnet Grotesque Nr</vt:lpstr>
      <vt:lpstr>Calibri</vt:lpstr>
      <vt:lpstr>Calibri Light</vt:lpstr>
      <vt:lpstr>SF Pro Light</vt:lpstr>
      <vt:lpstr>SF Pro Medium</vt:lpstr>
      <vt:lpstr>SF Pro Semibold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Caroline Béraud</dc:creator>
  <cp:lastModifiedBy>Mathilde Steulet</cp:lastModifiedBy>
  <cp:revision>10</cp:revision>
  <dcterms:created xsi:type="dcterms:W3CDTF">2023-10-20T14:11:29Z</dcterms:created>
  <dcterms:modified xsi:type="dcterms:W3CDTF">2024-03-18T10:57:35Z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0x010100DF3D3D2D89E6C648A1AF7FEEFB761FCD</vt:lpwstr>
  </property>
  <property fmtid="{D5CDD505-2E9C-101B-9397-08002B2CF9AE}" pid="3" name="MediaServiceImageTags">
    <vt:lpwstr/>
  </property>
</Properties>
</file>